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92" r:id="rId2"/>
    <p:sldId id="293" r:id="rId3"/>
    <p:sldId id="294" r:id="rId4"/>
    <p:sldId id="295" r:id="rId5"/>
    <p:sldId id="296" r:id="rId6"/>
    <p:sldId id="337" r:id="rId7"/>
    <p:sldId id="338" r:id="rId8"/>
    <p:sldId id="342" r:id="rId9"/>
    <p:sldId id="341" r:id="rId10"/>
    <p:sldId id="334" r:id="rId11"/>
    <p:sldId id="297" r:id="rId12"/>
    <p:sldId id="298" r:id="rId13"/>
    <p:sldId id="299" r:id="rId14"/>
    <p:sldId id="300" r:id="rId15"/>
    <p:sldId id="303" r:id="rId16"/>
    <p:sldId id="305" r:id="rId17"/>
    <p:sldId id="332" r:id="rId18"/>
    <p:sldId id="308" r:id="rId19"/>
    <p:sldId id="309" r:id="rId20"/>
    <p:sldId id="331" r:id="rId21"/>
    <p:sldId id="312" r:id="rId22"/>
    <p:sldId id="313" r:id="rId23"/>
    <p:sldId id="314" r:id="rId24"/>
    <p:sldId id="340" r:id="rId25"/>
    <p:sldId id="330"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777" autoAdjust="0"/>
  </p:normalViewPr>
  <p:slideViewPr>
    <p:cSldViewPr>
      <p:cViewPr>
        <p:scale>
          <a:sx n="70" d="100"/>
          <a:sy n="70" d="100"/>
        </p:scale>
        <p:origin x="614" y="-76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75EECFA-EDD5-4D71-B177-ACE564203939}" type="datetimeFigureOut">
              <a:rPr lang="en-US"/>
              <a:pPr>
                <a:defRPr/>
              </a:pPr>
              <a:t>12/28/2015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178361A-5877-4A4A-B597-EFEB53E1747A}" type="slidenum">
              <a:rPr lang="en-US"/>
              <a:pPr>
                <a:defRPr/>
              </a:pPr>
              <a:t>‹#›</a:t>
            </a:fld>
            <a:endParaRPr lang="en-US"/>
          </a:p>
        </p:txBody>
      </p:sp>
    </p:spTree>
    <p:extLst>
      <p:ext uri="{BB962C8B-B14F-4D97-AF65-F5344CB8AC3E}">
        <p14:creationId xmlns:p14="http://schemas.microsoft.com/office/powerpoint/2010/main" val="227973121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737DB5F-2562-4F12-A6E4-76E624C4E4B5}" type="datetimeFigureOut">
              <a:rPr lang="en-US"/>
              <a:pPr>
                <a:defRPr/>
              </a:pPr>
              <a:t>12/28/2015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9CB7EC5-C2A9-4D51-85CD-F2FC1B2384B4}" type="slidenum">
              <a:rPr lang="en-US"/>
              <a:pPr>
                <a:defRPr/>
              </a:pPr>
              <a:t>‹#›</a:t>
            </a:fld>
            <a:endParaRPr lang="en-US"/>
          </a:p>
        </p:txBody>
      </p:sp>
    </p:spTree>
    <p:extLst>
      <p:ext uri="{BB962C8B-B14F-4D97-AF65-F5344CB8AC3E}">
        <p14:creationId xmlns:p14="http://schemas.microsoft.com/office/powerpoint/2010/main" val="367767406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US" smtClean="0"/>
              <a:t>Definitions:  Reference Title 10, USC Chapter 1, section 101</a:t>
            </a:r>
          </a:p>
          <a:p>
            <a:pPr>
              <a:buFontTx/>
              <a:buChar char="•"/>
            </a:pPr>
            <a:r>
              <a:rPr lang="en-US" sz="2400" b="1" smtClean="0"/>
              <a:t>Terms</a:t>
            </a:r>
            <a:endParaRPr lang="en-US" sz="2400" smtClean="0"/>
          </a:p>
          <a:p>
            <a:pPr lvl="1">
              <a:buFontTx/>
              <a:buChar char="•"/>
            </a:pPr>
            <a:r>
              <a:rPr lang="en-US" sz="2400" b="1" smtClean="0"/>
              <a:t>DEIMS </a:t>
            </a:r>
            <a:r>
              <a:rPr lang="en-US" sz="2400" smtClean="0"/>
              <a:t>– Date Initial Entry Military Service</a:t>
            </a:r>
          </a:p>
          <a:p>
            <a:pPr lvl="2">
              <a:buFontTx/>
              <a:buChar char="•"/>
            </a:pPr>
            <a:r>
              <a:rPr lang="en-US" sz="2400" smtClean="0"/>
              <a:t>This is the date used to determine what Retired Pay System a Soldier is eligible to receive.</a:t>
            </a:r>
          </a:p>
          <a:p>
            <a:pPr lvl="1">
              <a:buFontTx/>
              <a:buChar char="•"/>
            </a:pPr>
            <a:r>
              <a:rPr lang="en-US" sz="2400" b="1" smtClean="0"/>
              <a:t>BASD</a:t>
            </a:r>
            <a:r>
              <a:rPr lang="en-US" sz="2400" smtClean="0"/>
              <a:t> – Basic Active Service Date</a:t>
            </a:r>
          </a:p>
          <a:p>
            <a:pPr lvl="2">
              <a:buFontTx/>
              <a:buChar char="•"/>
            </a:pPr>
            <a:r>
              <a:rPr lang="en-US" sz="2400" smtClean="0"/>
              <a:t>This date is the Soldier’s total active service calculated as if there was no break in active service.  While the Soldier is in an Active Service status, this will show up on the Soldier’s RPAM statement.  If there is no further break in active service, this date plus 20 years is when the Soldier will be eligible for an active service retirement.</a:t>
            </a:r>
          </a:p>
          <a:p>
            <a:endParaRPr lang="en-US" smtClean="0"/>
          </a:p>
          <a:p>
            <a:endParaRPr lang="en-US" smtClean="0"/>
          </a:p>
          <a:p>
            <a:r>
              <a:rPr lang="en-US" smtClean="0"/>
              <a:t>An Active Service Retirement gives the Soldier immediate retired pay and full retirement benefits (TRICARE, Tricare for Life, etc.)</a:t>
            </a:r>
          </a:p>
          <a:p>
            <a:endParaRPr lang="en-US" smtClean="0"/>
          </a:p>
          <a:p>
            <a:r>
              <a:rPr lang="en-US" smtClean="0"/>
              <a:t>Non-Regular Retirement is a reserve service retirement for which the Soldier must be issued a Notice of Eligibility  (either 20 year or 15 year). Retired pay and TRICARE benefits do not start until the Soldier meets the Retired Pay Date of Eligiblity (RPED) which is typically age 60.  </a:t>
            </a:r>
          </a:p>
          <a:p>
            <a:endParaRPr lang="en-US" smtClean="0"/>
          </a:p>
          <a:p>
            <a:r>
              <a:rPr lang="en-US" smtClean="0"/>
              <a:t>Eligibility for an active service retirement prohibits a Soldier from receiving a non-regular retirement except under the provisions of Title 10 USC section 12741.  This provision allows a Soldier who has already met eligibility for an active service retirement and has served in an active status of the Selected Reserve of the Ready Reserve (National Guard Drilling Soldier, TPU Drilling Soldier, Active IRR Control Group (with at least 50 points per year) for a minimum of two years (not including active serve – AT, ADOS, School, etc.) to elect at their RPED to receive retired pay under the non regular retirement instead of active service.</a:t>
            </a:r>
          </a:p>
          <a:p>
            <a:endParaRPr lang="en-US" smtClean="0"/>
          </a:p>
          <a:p>
            <a:r>
              <a:rPr lang="en-US" smtClean="0"/>
              <a:t>	- Why would they do this?  To receive retired pay at the highest grade held versus the highest grade held on active service.  (example, O6 promoted to O7 as ATAG, SFC reaches RCP and REFRADS to be traditional Soldier then is promoted to MSG)</a:t>
            </a:r>
          </a:p>
          <a:p>
            <a:endParaRPr lang="en-US" smtClean="0"/>
          </a:p>
          <a:p>
            <a:endParaRPr lang="en-US" smtClean="0"/>
          </a:p>
          <a:p>
            <a:endParaRPr lang="en-US" smtClean="0"/>
          </a:p>
          <a:p>
            <a:endParaRPr lang="en-US"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C4F2A030-94CC-4ACA-8DD8-613D7DB3C138}" type="slidenum">
              <a:rPr lang="en-US" smtClean="0"/>
              <a:pPr eaLnBrk="1" hangingPunct="1">
                <a:defRPr/>
              </a:pPr>
              <a:t>3</a:t>
            </a:fld>
            <a:endParaRPr lang="en-US" smtClean="0"/>
          </a:p>
        </p:txBody>
      </p:sp>
    </p:spTree>
    <p:extLst>
      <p:ext uri="{BB962C8B-B14F-4D97-AF65-F5344CB8AC3E}">
        <p14:creationId xmlns:p14="http://schemas.microsoft.com/office/powerpoint/2010/main" val="2936605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IDES will eliminate the disability separation payment because the VA disability rating will be received at the same time as the disability severance finding.  </a:t>
            </a:r>
          </a:p>
          <a:p>
            <a:r>
              <a:rPr lang="en-US" smtClean="0"/>
              <a:t>In most cases, the Soldier will not receive disability severance pay from the Military because the VA disability benefit compensation will exceed what he is rated by the Military and the Military money would have to be recouped for the Soldier to get his VA compensation.</a:t>
            </a:r>
          </a:p>
          <a:p>
            <a:endParaRPr lang="en-US" smtClean="0"/>
          </a:p>
          <a:p>
            <a:r>
              <a:rPr lang="en-US" smtClean="0"/>
              <a:t>Exception is in cases where the disability was incurred in the line of duty in a combat zone or incurred during performance of duty in combat-related operations as designated by the Secretary of Defense. </a:t>
            </a:r>
          </a:p>
          <a:p>
            <a:endParaRPr lang="en-US" smtClean="0"/>
          </a:p>
        </p:txBody>
      </p:sp>
      <p:sp>
        <p:nvSpPr>
          <p:cNvPr id="50180"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1CC20714-A158-4418-A076-C03059FE46AD}" type="slidenum">
              <a:rPr lang="en-US" smtClean="0"/>
              <a:pPr eaLnBrk="1" hangingPunct="1">
                <a:defRPr/>
              </a:pPr>
              <a:t>19</a:t>
            </a:fld>
            <a:endParaRPr lang="en-US" smtClean="0"/>
          </a:p>
        </p:txBody>
      </p:sp>
    </p:spTree>
    <p:extLst>
      <p:ext uri="{BB962C8B-B14F-4D97-AF65-F5344CB8AC3E}">
        <p14:creationId xmlns:p14="http://schemas.microsoft.com/office/powerpoint/2010/main" val="1145604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2228"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6DF081D7-01C5-496B-8EAC-5879B71A0FD4}" type="slidenum">
              <a:rPr lang="en-US" smtClean="0"/>
              <a:pPr eaLnBrk="1" hangingPunct="1">
                <a:defRPr/>
              </a:pPr>
              <a:t>22</a:t>
            </a:fld>
            <a:endParaRPr lang="en-US" smtClean="0"/>
          </a:p>
        </p:txBody>
      </p:sp>
    </p:spTree>
    <p:extLst>
      <p:ext uri="{BB962C8B-B14F-4D97-AF65-F5344CB8AC3E}">
        <p14:creationId xmlns:p14="http://schemas.microsoft.com/office/powerpoint/2010/main" val="234887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255B784E-060C-446E-B810-6E398C632E48}" type="slidenum">
              <a:rPr lang="en-US" smtClean="0"/>
              <a:pPr eaLnBrk="1" hangingPunct="1">
                <a:defRPr/>
              </a:pPr>
              <a:t>25</a:t>
            </a:fld>
            <a:endParaRPr lang="en-US" smtClean="0"/>
          </a:p>
        </p:txBody>
      </p:sp>
    </p:spTree>
    <p:extLst>
      <p:ext uri="{BB962C8B-B14F-4D97-AF65-F5344CB8AC3E}">
        <p14:creationId xmlns:p14="http://schemas.microsoft.com/office/powerpoint/2010/main" val="2247351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smtClean="0"/>
              <a:t>An Active Service Retirement gives the Soldier immediate retired pay and full retirement benefits (TRICARE, </a:t>
            </a:r>
            <a:r>
              <a:rPr lang="en-US" dirty="0" err="1" smtClean="0"/>
              <a:t>Tricare</a:t>
            </a:r>
            <a:r>
              <a:rPr lang="en-US" dirty="0" smtClean="0"/>
              <a:t> for Life, etc.)</a:t>
            </a:r>
          </a:p>
          <a:p>
            <a:pPr>
              <a:defRPr/>
            </a:pPr>
            <a:endParaRPr lang="en-US" dirty="0" smtClean="0"/>
          </a:p>
          <a:p>
            <a:pPr>
              <a:defRPr/>
            </a:pPr>
            <a:r>
              <a:rPr lang="en-US" dirty="0" smtClean="0"/>
              <a:t>Non-Regular Retirement is a reserve service retirement for which the Soldier must be issued a Notice of Eligibility  (either 20 year or 15 year). Retired pay and TRICARE benefits do not start until the Soldier meets the Retired Pay Date of </a:t>
            </a:r>
            <a:r>
              <a:rPr lang="en-US" dirty="0" err="1" smtClean="0"/>
              <a:t>Eligiblity</a:t>
            </a:r>
            <a:r>
              <a:rPr lang="en-US" dirty="0" smtClean="0"/>
              <a:t> (RPED) which is typically age 60.  </a:t>
            </a:r>
          </a:p>
          <a:p>
            <a:pPr>
              <a:defRPr/>
            </a:pPr>
            <a:endParaRPr lang="en-US" dirty="0" smtClean="0"/>
          </a:p>
          <a:p>
            <a:pPr>
              <a:defRPr/>
            </a:pPr>
            <a:r>
              <a:rPr lang="en-US" dirty="0" smtClean="0"/>
              <a:t>Eligibility for an active service retirement prohibits a Soldier from receiving a non-regular retirement except under the provisions of Title 10 USC section 12741.  This provision allows a Soldier who has already met eligibility for an active service retirement and has served in an active status of the Selected Reserve of the Ready Reserve (National Guard Drilling Soldier, TPU Drilling Soldier, Active IRR Control Group (with at least 50 points per year) for a minimum of two years (not including active serve – AT, ADOS, School, etc.) to elect at their RPED to receive retired pay under the non regular retirement instead of active service.</a:t>
            </a:r>
          </a:p>
          <a:p>
            <a:pPr>
              <a:defRPr/>
            </a:pPr>
            <a:endParaRPr lang="en-US" dirty="0" smtClean="0"/>
          </a:p>
          <a:p>
            <a:pPr>
              <a:defRPr/>
            </a:pPr>
            <a:r>
              <a:rPr lang="en-US" dirty="0" smtClean="0"/>
              <a:t>	- Why would they do this?  To receive retired pay at the highest grade held versus the highest grade held on active service.  (example, O6 promoted to O7 as ATAG, SFC reaches RCP and REFRADS to be traditional Soldier then is promoted to MSG)</a:t>
            </a:r>
          </a:p>
          <a:p>
            <a:pPr>
              <a:defRPr/>
            </a:pPr>
            <a:endParaRPr lang="en-US" dirty="0" smtClean="0"/>
          </a:p>
          <a:p>
            <a:pPr>
              <a:defRPr/>
            </a:pPr>
            <a:endParaRPr lang="en-US" dirty="0" smtClean="0"/>
          </a:p>
          <a:p>
            <a:pPr>
              <a:defRPr/>
            </a:pPr>
            <a:endParaRPr lang="en-US" dirty="0" smtClean="0"/>
          </a:p>
          <a:p>
            <a:pPr>
              <a:defRPr/>
            </a:pPr>
            <a:endParaRPr lang="en-US" dirty="0" smtClean="0"/>
          </a:p>
          <a:p>
            <a:pPr>
              <a:defRPr/>
            </a:pPr>
            <a:endParaRPr lang="en-US" dirty="0"/>
          </a:p>
        </p:txBody>
      </p:sp>
      <p:sp>
        <p:nvSpPr>
          <p:cNvPr id="4403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8328445F-39DD-49EC-871A-D720AE4D76EB}" type="slidenum">
              <a:rPr lang="en-US" smtClean="0"/>
              <a:pPr eaLnBrk="1" hangingPunct="1">
                <a:defRPr/>
              </a:pPr>
              <a:t>4</a:t>
            </a:fld>
            <a:endParaRPr lang="en-US" smtClean="0"/>
          </a:p>
        </p:txBody>
      </p:sp>
    </p:spTree>
    <p:extLst>
      <p:ext uri="{BB962C8B-B14F-4D97-AF65-F5344CB8AC3E}">
        <p14:creationId xmlns:p14="http://schemas.microsoft.com/office/powerpoint/2010/main" val="3452023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91721B6E-BB85-49A7-AF7E-12470D5FAF6A}" type="slidenum">
              <a:rPr lang="en-US" smtClean="0"/>
              <a:pPr eaLnBrk="1" hangingPunct="1">
                <a:defRPr/>
              </a:pPr>
              <a:t>5</a:t>
            </a:fld>
            <a:endParaRPr lang="en-US" smtClean="0"/>
          </a:p>
        </p:txBody>
      </p:sp>
      <p:sp>
        <p:nvSpPr>
          <p:cNvPr id="378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9999" tIns="44999" rIns="89999" bIns="44999" anchor="b"/>
          <a:lstStyle/>
          <a:p>
            <a:pPr algn="r" defTabSz="909638"/>
            <a:fld id="{F939DD93-DEE9-4FD7-89C8-8031395DFBBD}" type="slidenum">
              <a:rPr lang="en-US" sz="1200"/>
              <a:pPr algn="r" defTabSz="909638"/>
              <a:t>5</a:t>
            </a:fld>
            <a:endParaRPr lang="en-US" sz="1200"/>
          </a:p>
        </p:txBody>
      </p:sp>
      <p:sp>
        <p:nvSpPr>
          <p:cNvPr id="37892" name="Rectangle 2"/>
          <p:cNvSpPr>
            <a:spLocks noGrp="1" noRot="1" noChangeAspect="1" noChangeArrowheads="1" noTextEdit="1"/>
          </p:cNvSpPr>
          <p:nvPr>
            <p:ph type="sldImg"/>
          </p:nvPr>
        </p:nvSpPr>
        <p:spPr bwMode="auto">
          <a:xfrm>
            <a:off x="1147763" y="687388"/>
            <a:ext cx="4568825" cy="3427412"/>
          </a:xfrm>
          <a:noFill/>
          <a:ln>
            <a:solidFill>
              <a:srgbClr val="000000"/>
            </a:solidFill>
            <a:miter lim="800000"/>
            <a:headEnd/>
            <a:tailEnd/>
          </a:ln>
        </p:spPr>
      </p:sp>
      <p:sp>
        <p:nvSpPr>
          <p:cNvPr id="37893" name="Rectangle 3"/>
          <p:cNvSpPr>
            <a:spLocks noGrp="1" noChangeArrowheads="1"/>
          </p:cNvSpPr>
          <p:nvPr>
            <p:ph type="body" idx="1"/>
          </p:nvPr>
        </p:nvSpPr>
        <p:spPr bwMode="auto">
          <a:xfrm>
            <a:off x="911225" y="4341813"/>
            <a:ext cx="5035550" cy="4114800"/>
          </a:xfrm>
          <a:noFill/>
        </p:spPr>
        <p:txBody>
          <a:bodyPr wrap="square" lIns="89999" tIns="44999" rIns="89999" bIns="44999"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89282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extLst/>
        </p:spPr>
        <p:txBody>
          <a:bodyPr/>
          <a:lstStyle>
            <a:lvl1pPr eaLnBrk="0" hangingPunct="0">
              <a:defRPr sz="4400">
                <a:solidFill>
                  <a:schemeClr val="tx1"/>
                </a:solidFill>
                <a:latin typeface="Arial" charset="0"/>
              </a:defRPr>
            </a:lvl1pPr>
            <a:lvl2pPr marL="734852" indent="-282635" eaLnBrk="0" hangingPunct="0">
              <a:defRPr sz="4400">
                <a:solidFill>
                  <a:schemeClr val="tx1"/>
                </a:solidFill>
                <a:latin typeface="Arial" charset="0"/>
              </a:defRPr>
            </a:lvl2pPr>
            <a:lvl3pPr marL="1130541" indent="-226108" eaLnBrk="0" hangingPunct="0">
              <a:defRPr sz="4400">
                <a:solidFill>
                  <a:schemeClr val="tx1"/>
                </a:solidFill>
                <a:latin typeface="Arial" charset="0"/>
              </a:defRPr>
            </a:lvl3pPr>
            <a:lvl4pPr marL="1582758" indent="-226108" eaLnBrk="0" hangingPunct="0">
              <a:defRPr sz="4400">
                <a:solidFill>
                  <a:schemeClr val="tx1"/>
                </a:solidFill>
                <a:latin typeface="Arial" charset="0"/>
              </a:defRPr>
            </a:lvl4pPr>
            <a:lvl5pPr marL="2034974" indent="-226108" eaLnBrk="0" hangingPunct="0">
              <a:defRPr sz="4400">
                <a:solidFill>
                  <a:schemeClr val="tx1"/>
                </a:solidFill>
                <a:latin typeface="Arial" charset="0"/>
              </a:defRPr>
            </a:lvl5pPr>
            <a:lvl6pPr marL="2487191" indent="-226108" eaLnBrk="0" fontAlgn="base" hangingPunct="0">
              <a:spcBef>
                <a:spcPct val="0"/>
              </a:spcBef>
              <a:spcAft>
                <a:spcPct val="0"/>
              </a:spcAft>
              <a:defRPr sz="4400">
                <a:solidFill>
                  <a:schemeClr val="tx1"/>
                </a:solidFill>
                <a:latin typeface="Arial" charset="0"/>
              </a:defRPr>
            </a:lvl6pPr>
            <a:lvl7pPr marL="2939407" indent="-226108" eaLnBrk="0" fontAlgn="base" hangingPunct="0">
              <a:spcBef>
                <a:spcPct val="0"/>
              </a:spcBef>
              <a:spcAft>
                <a:spcPct val="0"/>
              </a:spcAft>
              <a:defRPr sz="4400">
                <a:solidFill>
                  <a:schemeClr val="tx1"/>
                </a:solidFill>
                <a:latin typeface="Arial" charset="0"/>
              </a:defRPr>
            </a:lvl7pPr>
            <a:lvl8pPr marL="3391624" indent="-226108" eaLnBrk="0" fontAlgn="base" hangingPunct="0">
              <a:spcBef>
                <a:spcPct val="0"/>
              </a:spcBef>
              <a:spcAft>
                <a:spcPct val="0"/>
              </a:spcAft>
              <a:defRPr sz="4400">
                <a:solidFill>
                  <a:schemeClr val="tx1"/>
                </a:solidFill>
                <a:latin typeface="Arial" charset="0"/>
              </a:defRPr>
            </a:lvl8pPr>
            <a:lvl9pPr marL="3843840" indent="-226108" eaLnBrk="0" fontAlgn="base" hangingPunct="0">
              <a:spcBef>
                <a:spcPct val="0"/>
              </a:spcBef>
              <a:spcAft>
                <a:spcPct val="0"/>
              </a:spcAft>
              <a:defRPr sz="4400">
                <a:solidFill>
                  <a:schemeClr val="tx1"/>
                </a:solidFill>
                <a:latin typeface="Arial" charset="0"/>
              </a:defRPr>
            </a:lvl9pPr>
          </a:lstStyle>
          <a:p>
            <a:pPr eaLnBrk="1" hangingPunct="1">
              <a:defRPr/>
            </a:pPr>
            <a:fld id="{84027F3E-FC8A-4620-B299-4125691B6E54}" type="slidenum">
              <a:rPr lang="en-US" sz="1200"/>
              <a:pPr eaLnBrk="1" hangingPunct="1">
                <a:defRPr/>
              </a:pPr>
              <a:t>6</a:t>
            </a:fld>
            <a:endParaRPr lang="en-US" sz="1200"/>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smtClean="0"/>
              <a:t>Time served as a traditional drilling Soldier is also used to increase an AGR Soldiers retirement.  Once an AGR reaches 20 yrs of AFS, they are</a:t>
            </a:r>
          </a:p>
          <a:p>
            <a:pPr eaLnBrk="1" hangingPunct="1"/>
            <a:r>
              <a:rPr lang="en-US" smtClean="0"/>
              <a:t>then allowed to go back and receive credit for their IDT points.  (IDT, Membership and ACCP Column of the NGB Form 23B is where you will</a:t>
            </a:r>
          </a:p>
          <a:p>
            <a:pPr eaLnBrk="1" hangingPunct="1"/>
            <a:r>
              <a:rPr lang="en-US" smtClean="0"/>
              <a:t>find these points, the maximum points allowed per retirement year is still applicable to this, as well.) </a:t>
            </a:r>
          </a:p>
          <a:p>
            <a:pPr eaLnBrk="1" hangingPunct="1"/>
            <a:endParaRPr lang="en-US" smtClean="0"/>
          </a:p>
        </p:txBody>
      </p:sp>
    </p:spTree>
    <p:extLst>
      <p:ext uri="{BB962C8B-B14F-4D97-AF65-F5344CB8AC3E}">
        <p14:creationId xmlns:p14="http://schemas.microsoft.com/office/powerpoint/2010/main" val="4158534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340ABBB8-468D-4CFF-A2CA-7B3C6886BBF7}" type="slidenum">
              <a:rPr lang="en-US" smtClean="0"/>
              <a:pPr eaLnBrk="1" hangingPunct="1">
                <a:defRPr/>
              </a:pPr>
              <a:t>7</a:t>
            </a:fld>
            <a:endParaRPr lang="en-US" smtClean="0"/>
          </a:p>
        </p:txBody>
      </p:sp>
      <p:sp>
        <p:nvSpPr>
          <p:cNvPr id="3993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9999" tIns="44999" rIns="89999" bIns="44999" anchor="b"/>
          <a:lstStyle/>
          <a:p>
            <a:pPr algn="r" defTabSz="909638"/>
            <a:fld id="{A518CE11-55D1-4010-934C-F4736DEC34BE}" type="slidenum">
              <a:rPr lang="en-US" sz="1200"/>
              <a:pPr algn="r" defTabSz="909638"/>
              <a:t>7</a:t>
            </a:fld>
            <a:endParaRPr lang="en-US" sz="1200"/>
          </a:p>
        </p:txBody>
      </p:sp>
      <p:sp>
        <p:nvSpPr>
          <p:cNvPr id="39940" name="Rectangle 2"/>
          <p:cNvSpPr>
            <a:spLocks noGrp="1" noRot="1" noChangeAspect="1" noChangeArrowheads="1" noTextEdit="1"/>
          </p:cNvSpPr>
          <p:nvPr>
            <p:ph type="sldImg"/>
          </p:nvPr>
        </p:nvSpPr>
        <p:spPr bwMode="auto">
          <a:xfrm>
            <a:off x="1147763" y="687388"/>
            <a:ext cx="4568825" cy="3427412"/>
          </a:xfrm>
          <a:noFill/>
          <a:ln>
            <a:solidFill>
              <a:srgbClr val="000000"/>
            </a:solidFill>
            <a:miter lim="800000"/>
            <a:headEnd/>
            <a:tailEnd/>
          </a:ln>
        </p:spPr>
      </p:sp>
      <p:sp>
        <p:nvSpPr>
          <p:cNvPr id="39941" name="Rectangle 3"/>
          <p:cNvSpPr>
            <a:spLocks noGrp="1" noChangeArrowheads="1"/>
          </p:cNvSpPr>
          <p:nvPr>
            <p:ph type="body" idx="1"/>
          </p:nvPr>
        </p:nvSpPr>
        <p:spPr bwMode="auto">
          <a:xfrm>
            <a:off x="911225" y="4341813"/>
            <a:ext cx="5035550" cy="4114800"/>
          </a:xfrm>
          <a:noFill/>
        </p:spPr>
        <p:txBody>
          <a:bodyPr wrap="square" lIns="89999" tIns="44999" rIns="89999" bIns="44999"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378709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extLst/>
        </p:spPr>
        <p:txBody>
          <a:bodyPr/>
          <a:lstStyle>
            <a:lvl1pPr eaLnBrk="0" hangingPunct="0">
              <a:defRPr sz="4400">
                <a:solidFill>
                  <a:schemeClr val="tx1"/>
                </a:solidFill>
                <a:latin typeface="Arial" charset="0"/>
              </a:defRPr>
            </a:lvl1pPr>
            <a:lvl2pPr marL="734852" indent="-282635" eaLnBrk="0" hangingPunct="0">
              <a:defRPr sz="4400">
                <a:solidFill>
                  <a:schemeClr val="tx1"/>
                </a:solidFill>
                <a:latin typeface="Arial" charset="0"/>
              </a:defRPr>
            </a:lvl2pPr>
            <a:lvl3pPr marL="1130541" indent="-226108" eaLnBrk="0" hangingPunct="0">
              <a:defRPr sz="4400">
                <a:solidFill>
                  <a:schemeClr val="tx1"/>
                </a:solidFill>
                <a:latin typeface="Arial" charset="0"/>
              </a:defRPr>
            </a:lvl3pPr>
            <a:lvl4pPr marL="1582758" indent="-226108" eaLnBrk="0" hangingPunct="0">
              <a:defRPr sz="4400">
                <a:solidFill>
                  <a:schemeClr val="tx1"/>
                </a:solidFill>
                <a:latin typeface="Arial" charset="0"/>
              </a:defRPr>
            </a:lvl4pPr>
            <a:lvl5pPr marL="2034974" indent="-226108" eaLnBrk="0" hangingPunct="0">
              <a:defRPr sz="4400">
                <a:solidFill>
                  <a:schemeClr val="tx1"/>
                </a:solidFill>
                <a:latin typeface="Arial" charset="0"/>
              </a:defRPr>
            </a:lvl5pPr>
            <a:lvl6pPr marL="2487191" indent="-226108" eaLnBrk="0" fontAlgn="base" hangingPunct="0">
              <a:spcBef>
                <a:spcPct val="0"/>
              </a:spcBef>
              <a:spcAft>
                <a:spcPct val="0"/>
              </a:spcAft>
              <a:defRPr sz="4400">
                <a:solidFill>
                  <a:schemeClr val="tx1"/>
                </a:solidFill>
                <a:latin typeface="Arial" charset="0"/>
              </a:defRPr>
            </a:lvl6pPr>
            <a:lvl7pPr marL="2939407" indent="-226108" eaLnBrk="0" fontAlgn="base" hangingPunct="0">
              <a:spcBef>
                <a:spcPct val="0"/>
              </a:spcBef>
              <a:spcAft>
                <a:spcPct val="0"/>
              </a:spcAft>
              <a:defRPr sz="4400">
                <a:solidFill>
                  <a:schemeClr val="tx1"/>
                </a:solidFill>
                <a:latin typeface="Arial" charset="0"/>
              </a:defRPr>
            </a:lvl7pPr>
            <a:lvl8pPr marL="3391624" indent="-226108" eaLnBrk="0" fontAlgn="base" hangingPunct="0">
              <a:spcBef>
                <a:spcPct val="0"/>
              </a:spcBef>
              <a:spcAft>
                <a:spcPct val="0"/>
              </a:spcAft>
              <a:defRPr sz="4400">
                <a:solidFill>
                  <a:schemeClr val="tx1"/>
                </a:solidFill>
                <a:latin typeface="Arial" charset="0"/>
              </a:defRPr>
            </a:lvl8pPr>
            <a:lvl9pPr marL="3843840" indent="-226108" eaLnBrk="0" fontAlgn="base" hangingPunct="0">
              <a:spcBef>
                <a:spcPct val="0"/>
              </a:spcBef>
              <a:spcAft>
                <a:spcPct val="0"/>
              </a:spcAft>
              <a:defRPr sz="4400">
                <a:solidFill>
                  <a:schemeClr val="tx1"/>
                </a:solidFill>
                <a:latin typeface="Arial" charset="0"/>
              </a:defRPr>
            </a:lvl9pPr>
          </a:lstStyle>
          <a:p>
            <a:pPr eaLnBrk="1" hangingPunct="1">
              <a:defRPr/>
            </a:pPr>
            <a:fld id="{A47C5BF2-4E6D-4F3C-A706-2874B12F1096}" type="slidenum">
              <a:rPr lang="en-US" sz="1200"/>
              <a:pPr eaLnBrk="1" hangingPunct="1">
                <a:defRPr/>
              </a:pPr>
              <a:t>8</a:t>
            </a:fld>
            <a:endParaRPr lang="en-US" sz="1200"/>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smtClean="0"/>
              <a:t>As you can see, this individuals retirement was increased by 1.25% for the 6 months of 1405 time he had as a traditional drilling Soldier.</a:t>
            </a:r>
          </a:p>
          <a:p>
            <a:pPr eaLnBrk="1" hangingPunct="1"/>
            <a:r>
              <a:rPr lang="en-US" smtClean="0"/>
              <a:t>The RPAM system has a printout called “1405 Worksheet” that your RPAM NCO can pull up for you but beware it is not always correct.  It will help point you in the right direction though and is worth looking into to help you calculate your retired pay correctly.  You will want to ensure that this information is calculated correctly when you out process at the transition point.</a:t>
            </a:r>
          </a:p>
        </p:txBody>
      </p:sp>
    </p:spTree>
    <p:extLst>
      <p:ext uri="{BB962C8B-B14F-4D97-AF65-F5344CB8AC3E}">
        <p14:creationId xmlns:p14="http://schemas.microsoft.com/office/powerpoint/2010/main" val="3226051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DFC960FA-A8B6-43E4-BF36-0EFB72AB5647}" type="slidenum">
              <a:rPr lang="en-US" smtClean="0"/>
              <a:pPr eaLnBrk="1" hangingPunct="1">
                <a:defRPr/>
              </a:pPr>
              <a:t>16</a:t>
            </a:fld>
            <a:endParaRPr lang="en-US" smtClean="0"/>
          </a:p>
        </p:txBody>
      </p:sp>
    </p:spTree>
    <p:extLst>
      <p:ext uri="{BB962C8B-B14F-4D97-AF65-F5344CB8AC3E}">
        <p14:creationId xmlns:p14="http://schemas.microsoft.com/office/powerpoint/2010/main" val="3769404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CF9DA4E0-2E62-4552-AEB4-9BB2DDE8EEE0}" type="slidenum">
              <a:rPr lang="en-US" smtClean="0">
                <a:solidFill>
                  <a:srgbClr val="000000"/>
                </a:solidFill>
              </a:rPr>
              <a:pPr eaLnBrk="1" hangingPunct="1">
                <a:defRPr/>
              </a:pPr>
              <a:t>17</a:t>
            </a:fld>
            <a:endParaRPr lang="en-US" smtClean="0">
              <a:solidFill>
                <a:srgbClr val="000000"/>
              </a:solidFill>
            </a:endParaRPr>
          </a:p>
        </p:txBody>
      </p:sp>
      <p:sp>
        <p:nvSpPr>
          <p:cNvPr id="48133" name="Date Placeholder 4"/>
          <p:cNvSpPr>
            <a:spLocks noGrp="1"/>
          </p:cNvSpPr>
          <p:nvPr>
            <p:ph type="dt" sz="quarter" idx="1"/>
          </p:nvPr>
        </p:nvSpPr>
        <p:spPr bwMode="auto">
          <a:extLst/>
        </p:spPr>
        <p:txBody>
          <a:bodyPr wrap="square" numCol="1" anchor="t"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0DD400D5-FF7C-4CBC-920A-E0483BA61EAC}" type="datetime1">
              <a:rPr lang="en-US" smtClean="0"/>
              <a:pPr eaLnBrk="1" hangingPunct="1">
                <a:defRPr/>
              </a:pPr>
              <a:t>12/28/2015</a:t>
            </a:fld>
            <a:endParaRPr lang="en-US" smtClean="0"/>
          </a:p>
        </p:txBody>
      </p:sp>
    </p:spTree>
    <p:extLst>
      <p:ext uri="{BB962C8B-B14F-4D97-AF65-F5344CB8AC3E}">
        <p14:creationId xmlns:p14="http://schemas.microsoft.com/office/powerpoint/2010/main" val="991400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FC23D5D6-046B-4C3E-97B6-8E6A14137C29}" type="slidenum">
              <a:rPr lang="en-US" smtClean="0">
                <a:solidFill>
                  <a:srgbClr val="000000"/>
                </a:solidFill>
              </a:rPr>
              <a:pPr eaLnBrk="1" hangingPunct="1">
                <a:defRPr/>
              </a:pPr>
              <a:t>18</a:t>
            </a:fld>
            <a:endParaRPr lang="en-US" smtClean="0">
              <a:solidFill>
                <a:srgbClr val="000000"/>
              </a:solidFill>
            </a:endParaRPr>
          </a:p>
        </p:txBody>
      </p:sp>
      <p:sp>
        <p:nvSpPr>
          <p:cNvPr id="49157" name="Date Placeholder 4"/>
          <p:cNvSpPr>
            <a:spLocks noGrp="1"/>
          </p:cNvSpPr>
          <p:nvPr>
            <p:ph type="dt" sz="quarter" idx="1"/>
          </p:nvPr>
        </p:nvSpPr>
        <p:spPr bwMode="auto">
          <a:extLst/>
        </p:spPr>
        <p:txBody>
          <a:bodyPr wrap="square" numCol="1" anchor="t" anchorCtr="0" compatLnSpc="1">
            <a:prstTxWarp prst="textNoShape">
              <a:avLst/>
            </a:prstTxWarp>
          </a:bodyPr>
          <a:lstStyle>
            <a:lvl1pPr eaLnBrk="0" hangingPunct="0">
              <a:defRPr>
                <a:solidFill>
                  <a:schemeClr val="tx1"/>
                </a:solidFill>
                <a:latin typeface="Arial" pitchFamily="34" charset="0"/>
              </a:defRPr>
            </a:lvl1pPr>
            <a:lvl2pPr marL="734852" indent="-282635" eaLnBrk="0" hangingPunct="0">
              <a:defRPr>
                <a:solidFill>
                  <a:schemeClr val="tx1"/>
                </a:solidFill>
                <a:latin typeface="Arial" pitchFamily="34" charset="0"/>
              </a:defRPr>
            </a:lvl2pPr>
            <a:lvl3pPr marL="1130541" indent="-226108" eaLnBrk="0" hangingPunct="0">
              <a:defRPr>
                <a:solidFill>
                  <a:schemeClr val="tx1"/>
                </a:solidFill>
                <a:latin typeface="Arial" pitchFamily="34" charset="0"/>
              </a:defRPr>
            </a:lvl3pPr>
            <a:lvl4pPr marL="1582758" indent="-226108" eaLnBrk="0" hangingPunct="0">
              <a:defRPr>
                <a:solidFill>
                  <a:schemeClr val="tx1"/>
                </a:solidFill>
                <a:latin typeface="Arial" pitchFamily="34" charset="0"/>
              </a:defRPr>
            </a:lvl4pPr>
            <a:lvl5pPr marL="2034974" indent="-226108" eaLnBrk="0" hangingPunct="0">
              <a:defRPr>
                <a:solidFill>
                  <a:schemeClr val="tx1"/>
                </a:solidFill>
                <a:latin typeface="Arial" pitchFamily="34" charset="0"/>
              </a:defRPr>
            </a:lvl5pPr>
            <a:lvl6pPr marL="2487191" indent="-226108" eaLnBrk="0" fontAlgn="base" hangingPunct="0">
              <a:spcBef>
                <a:spcPct val="0"/>
              </a:spcBef>
              <a:spcAft>
                <a:spcPct val="0"/>
              </a:spcAft>
              <a:defRPr>
                <a:solidFill>
                  <a:schemeClr val="tx1"/>
                </a:solidFill>
                <a:latin typeface="Arial" pitchFamily="34" charset="0"/>
              </a:defRPr>
            </a:lvl6pPr>
            <a:lvl7pPr marL="2939407" indent="-226108" eaLnBrk="0" fontAlgn="base" hangingPunct="0">
              <a:spcBef>
                <a:spcPct val="0"/>
              </a:spcBef>
              <a:spcAft>
                <a:spcPct val="0"/>
              </a:spcAft>
              <a:defRPr>
                <a:solidFill>
                  <a:schemeClr val="tx1"/>
                </a:solidFill>
                <a:latin typeface="Arial" pitchFamily="34" charset="0"/>
              </a:defRPr>
            </a:lvl7pPr>
            <a:lvl8pPr marL="3391624" indent="-226108" eaLnBrk="0" fontAlgn="base" hangingPunct="0">
              <a:spcBef>
                <a:spcPct val="0"/>
              </a:spcBef>
              <a:spcAft>
                <a:spcPct val="0"/>
              </a:spcAft>
              <a:defRPr>
                <a:solidFill>
                  <a:schemeClr val="tx1"/>
                </a:solidFill>
                <a:latin typeface="Arial" pitchFamily="34" charset="0"/>
              </a:defRPr>
            </a:lvl8pPr>
            <a:lvl9pPr marL="3843840" indent="-226108" eaLnBrk="0" fontAlgn="base" hangingPunct="0">
              <a:spcBef>
                <a:spcPct val="0"/>
              </a:spcBef>
              <a:spcAft>
                <a:spcPct val="0"/>
              </a:spcAft>
              <a:defRPr>
                <a:solidFill>
                  <a:schemeClr val="tx1"/>
                </a:solidFill>
                <a:latin typeface="Arial" pitchFamily="34" charset="0"/>
              </a:defRPr>
            </a:lvl9pPr>
          </a:lstStyle>
          <a:p>
            <a:pPr eaLnBrk="1" hangingPunct="1">
              <a:defRPr/>
            </a:pPr>
            <a:fld id="{F70F18B1-E4F2-4538-9DE5-A3DF3DDCBA26}" type="datetime1">
              <a:rPr lang="en-US" smtClean="0"/>
              <a:pPr eaLnBrk="1" hangingPunct="1">
                <a:defRPr/>
              </a:pPr>
              <a:t>12/28/2015</a:t>
            </a:fld>
            <a:endParaRPr lang="en-US" smtClean="0"/>
          </a:p>
        </p:txBody>
      </p:sp>
    </p:spTree>
    <p:extLst>
      <p:ext uri="{BB962C8B-B14F-4D97-AF65-F5344CB8AC3E}">
        <p14:creationId xmlns:p14="http://schemas.microsoft.com/office/powerpoint/2010/main" val="4093957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600200"/>
            <a:ext cx="7851648" cy="1828800"/>
          </a:xfrm>
          <a:ln>
            <a:noFill/>
          </a:ln>
        </p:spPr>
        <p:txBody>
          <a:bodyPr tIns="0" rIns="18283">
            <a:normAutofit/>
            <a:scene3d>
              <a:camera prst="orthographicFront"/>
              <a:lightRig rig="freezing" dir="t">
                <a:rot lat="0" lon="0" rev="5640000"/>
              </a:lightRig>
            </a:scene3d>
            <a:sp3d prstMaterial="flat">
              <a:contourClr>
                <a:schemeClr val="tx2"/>
              </a:contourClr>
            </a:sp3d>
          </a:bodyPr>
          <a:lstStyle>
            <a:lvl1pPr algn="ctr" rtl="0">
              <a:spcBef>
                <a:spcPct val="0"/>
              </a:spcBef>
              <a:buNone/>
              <a:defRPr sz="3500" b="1" baseline="0">
                <a:ln>
                  <a:noFill/>
                </a:ln>
                <a:solidFill>
                  <a:schemeClr val="bg1"/>
                </a:solidFill>
                <a:effectLst/>
                <a:latin typeface="+mj-lt"/>
                <a:ea typeface="+mj-ea"/>
                <a:cs typeface="+mj-cs"/>
              </a:defRPr>
            </a:lvl1pPr>
          </a:lstStyle>
          <a:p>
            <a:r>
              <a:rPr lang="en-US" smtClean="0"/>
              <a:t>Click to edit Master title style</a:t>
            </a:r>
            <a:endParaRPr lang="en-US" dirty="0"/>
          </a:p>
        </p:txBody>
      </p:sp>
      <p:sp>
        <p:nvSpPr>
          <p:cNvPr id="17" name="Subtitle 16"/>
          <p:cNvSpPr>
            <a:spLocks noGrp="1"/>
          </p:cNvSpPr>
          <p:nvPr>
            <p:ph type="subTitle" idx="1"/>
          </p:nvPr>
        </p:nvSpPr>
        <p:spPr>
          <a:xfrm>
            <a:off x="533400" y="3733800"/>
            <a:ext cx="7854696" cy="990600"/>
          </a:xfrm>
        </p:spPr>
        <p:txBody>
          <a:bodyPr lIns="0" rIns="18283"/>
          <a:lstStyle>
            <a:lvl1pPr marL="0" marR="45709" indent="0" algn="ctr">
              <a:buNone/>
              <a:defRPr sz="2400" baseline="0">
                <a:solidFill>
                  <a:schemeClr val="tx1"/>
                </a:solidFill>
              </a:defRPr>
            </a:lvl1pPr>
            <a:lvl2pPr marL="457086" indent="0" algn="ctr">
              <a:buNone/>
            </a:lvl2pPr>
            <a:lvl3pPr marL="914172" indent="0" algn="ctr">
              <a:buNone/>
            </a:lvl3pPr>
            <a:lvl4pPr marL="1371258" indent="0" algn="ctr">
              <a:buNone/>
            </a:lvl4pPr>
            <a:lvl5pPr marL="1828344" indent="0" algn="ctr">
              <a:buNone/>
            </a:lvl5pPr>
            <a:lvl6pPr marL="2285430" indent="0" algn="ctr">
              <a:buNone/>
            </a:lvl6pPr>
            <a:lvl7pPr marL="2742516" indent="0" algn="ctr">
              <a:buNone/>
            </a:lvl7pPr>
            <a:lvl8pPr marL="3199602" indent="0" algn="ctr">
              <a:buNone/>
            </a:lvl8pPr>
            <a:lvl9pPr marL="3656688" indent="0" algn="ctr">
              <a:buNone/>
            </a:lvl9pPr>
          </a:lstStyle>
          <a:p>
            <a:r>
              <a:rPr lang="en-US" smtClean="0"/>
              <a:t>Click to edit Master subtitle style</a:t>
            </a:r>
            <a:endParaRPr lang="en-US" dirty="0"/>
          </a:p>
        </p:txBody>
      </p:sp>
      <p:sp>
        <p:nvSpPr>
          <p:cNvPr id="14" name="Text Placeholder 13"/>
          <p:cNvSpPr>
            <a:spLocks noGrp="1"/>
          </p:cNvSpPr>
          <p:nvPr>
            <p:ph type="body" sz="quarter" idx="13"/>
          </p:nvPr>
        </p:nvSpPr>
        <p:spPr>
          <a:xfrm>
            <a:off x="533400" y="4724400"/>
            <a:ext cx="7848600" cy="838200"/>
          </a:xfrm>
        </p:spPr>
        <p:txBody>
          <a:bodyPr/>
          <a:lstStyle>
            <a:lvl1pPr algn="ctr">
              <a:buNone/>
              <a:defRPr sz="2400" baseline="0"/>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5" name="Slide Number Placeholder 17"/>
          <p:cNvSpPr>
            <a:spLocks noGrp="1"/>
          </p:cNvSpPr>
          <p:nvPr>
            <p:ph type="sldNum" sz="quarter" idx="14"/>
          </p:nvPr>
        </p:nvSpPr>
        <p:spPr/>
        <p:txBody>
          <a:bodyPr/>
          <a:lstStyle>
            <a:lvl1pPr fontAlgn="auto">
              <a:spcBef>
                <a:spcPts val="0"/>
              </a:spcBef>
              <a:spcAft>
                <a:spcPts val="0"/>
              </a:spcAft>
              <a:defRPr/>
            </a:lvl1pPr>
          </a:lstStyle>
          <a:p>
            <a:pPr>
              <a:defRPr/>
            </a:pPr>
            <a:fld id="{4555E0F0-5037-49AC-B326-1B1A667F892B}"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Font typeface="Arial" pitchFamily="34" charset="0"/>
              <a:buChar char="▪"/>
              <a:defRPr baseline="0"/>
            </a:lvl1pPr>
            <a:lvl2pPr>
              <a:buFont typeface="Arial" pitchFamily="34" charset="0"/>
              <a:buChar char="▪"/>
              <a:defRPr baseline="0"/>
            </a:lvl2pPr>
            <a:lvl3pPr>
              <a:buFont typeface="Arial" pitchFamily="34" charset="0"/>
              <a:buChar char="▪"/>
              <a:defRPr/>
            </a:lvl3pPr>
            <a:lvl4pPr>
              <a:buFont typeface="Arial" pitchFamily="34" charset="0"/>
              <a:buChar char="▪"/>
              <a:defRPr/>
            </a:lvl4pPr>
            <a:lvl5pPr>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Title Placeholder 8"/>
          <p:cNvSpPr>
            <a:spLocks noGrp="1"/>
          </p:cNvSpPr>
          <p:nvPr>
            <p:ph type="title"/>
          </p:nvPr>
        </p:nvSpPr>
        <p:spPr bwMode="black">
          <a:xfrm>
            <a:off x="1219200" y="0"/>
            <a:ext cx="7924800" cy="1219200"/>
          </a:xfrm>
          <a:prstGeom prst="rect">
            <a:avLst/>
          </a:prstGeom>
          <a:noFill/>
          <a:ln w="9525">
            <a:noFill/>
            <a:miter lim="800000"/>
            <a:headEnd/>
            <a:tailEnd/>
          </a:ln>
        </p:spPr>
        <p:txBody>
          <a:bodyPr/>
          <a:lstStyle>
            <a:lvl1pPr>
              <a:defRPr/>
            </a:lvl1pPr>
          </a:lstStyle>
          <a:p>
            <a:pPr lvl="0"/>
            <a:r>
              <a:rPr lang="en-US" smtClean="0"/>
              <a:t>Click to edit Master title style</a:t>
            </a:r>
            <a:endParaRPr lang="en-US" dirty="0" smtClean="0"/>
          </a:p>
        </p:txBody>
      </p:sp>
      <p:sp>
        <p:nvSpPr>
          <p:cNvPr id="4" name="Slide Number Placeholder 17"/>
          <p:cNvSpPr>
            <a:spLocks noGrp="1"/>
          </p:cNvSpPr>
          <p:nvPr>
            <p:ph type="sldNum" sz="quarter" idx="10"/>
          </p:nvPr>
        </p:nvSpPr>
        <p:spPr/>
        <p:txBody>
          <a:bodyPr/>
          <a:lstStyle>
            <a:lvl1pPr fontAlgn="auto">
              <a:spcBef>
                <a:spcPts val="0"/>
              </a:spcBef>
              <a:spcAft>
                <a:spcPts val="0"/>
              </a:spcAft>
              <a:defRPr/>
            </a:lvl1pPr>
          </a:lstStyle>
          <a:p>
            <a:pPr>
              <a:defRPr/>
            </a:pPr>
            <a:fld id="{CAA66880-8C38-4046-81D3-E58302EB83D2}"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920085"/>
            <a:ext cx="4038600" cy="4434840"/>
          </a:xfrm>
        </p:spPr>
        <p:txBody>
          <a:bodyPr/>
          <a:lstStyle>
            <a:lvl1pPr>
              <a:defRPr sz="2000"/>
            </a:lvl1pPr>
            <a:lvl2pPr>
              <a:defRPr sz="1800"/>
            </a:lvl2pPr>
            <a:lvl3pPr>
              <a:defRPr sz="16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0" y="1920085"/>
            <a:ext cx="4038600" cy="4434840"/>
          </a:xfrm>
        </p:spPr>
        <p:txBody>
          <a:bodyPr/>
          <a:lstStyle>
            <a:lvl1pPr>
              <a:defRPr sz="2000"/>
            </a:lvl1pPr>
            <a:lvl2pPr>
              <a:defRPr sz="1800"/>
            </a:lvl2pPr>
            <a:lvl3pPr>
              <a:defRPr sz="16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Title Placeholder 8"/>
          <p:cNvSpPr>
            <a:spLocks noGrp="1"/>
          </p:cNvSpPr>
          <p:nvPr>
            <p:ph type="title"/>
          </p:nvPr>
        </p:nvSpPr>
        <p:spPr bwMode="black">
          <a:xfrm>
            <a:off x="1219200" y="0"/>
            <a:ext cx="7924800" cy="1219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5" name="Slide Number Placeholder 17"/>
          <p:cNvSpPr>
            <a:spLocks noGrp="1"/>
          </p:cNvSpPr>
          <p:nvPr>
            <p:ph type="sldNum" sz="quarter" idx="10"/>
          </p:nvPr>
        </p:nvSpPr>
        <p:spPr/>
        <p:txBody>
          <a:bodyPr/>
          <a:lstStyle>
            <a:lvl1pPr fontAlgn="auto">
              <a:spcBef>
                <a:spcPts val="0"/>
              </a:spcBef>
              <a:spcAft>
                <a:spcPts val="0"/>
              </a:spcAft>
              <a:defRPr/>
            </a:lvl1pPr>
          </a:lstStyle>
          <a:p>
            <a:pPr>
              <a:defRPr/>
            </a:pPr>
            <a:fld id="{D7D72D92-5533-4403-A068-492CBF84E477}"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457200" y="1855248"/>
            <a:ext cx="4040188" cy="659352"/>
          </a:xfrm>
        </p:spPr>
        <p:txBody>
          <a:bodyPr lIns="45709" tIns="0" rIns="45709" bIns="0" anchor="ctr">
            <a:noAutofit/>
          </a:bodyPr>
          <a:lstStyle>
            <a:lvl1pPr marL="0" indent="0">
              <a:buNone/>
              <a:defRPr sz="20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Text Placeholder 3"/>
          <p:cNvSpPr>
            <a:spLocks noGrp="1"/>
          </p:cNvSpPr>
          <p:nvPr>
            <p:ph type="body" sz="half" idx="3"/>
          </p:nvPr>
        </p:nvSpPr>
        <p:spPr>
          <a:xfrm>
            <a:off x="4645025" y="1859757"/>
            <a:ext cx="4041775" cy="654843"/>
          </a:xfrm>
        </p:spPr>
        <p:txBody>
          <a:bodyPr lIns="45709" tIns="0" rIns="45709" bIns="0" anchor="ctr"/>
          <a:lstStyle>
            <a:lvl1pPr marL="0" marR="0" indent="0" algn="l" defTabSz="914400" rtl="0" eaLnBrk="0" fontAlgn="base" latinLnBrk="0" hangingPunct="0">
              <a:lnSpc>
                <a:spcPct val="100000"/>
              </a:lnSpc>
              <a:spcBef>
                <a:spcPct val="20000"/>
              </a:spcBef>
              <a:spcAft>
                <a:spcPct val="0"/>
              </a:spcAft>
              <a:buClr>
                <a:srgbClr val="002060"/>
              </a:buClr>
              <a:buSzPct val="95000"/>
              <a:buFont typeface="Wingdings 2" pitchFamily="18" charset="2"/>
              <a:buNone/>
              <a:tabLst/>
              <a:defRPr sz="20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4"/>
          <p:cNvSpPr>
            <a:spLocks noGrp="1"/>
          </p:cNvSpPr>
          <p:nvPr>
            <p:ph sz="quarter" idx="2"/>
          </p:nvPr>
        </p:nvSpPr>
        <p:spPr>
          <a:xfrm>
            <a:off x="457200" y="2514600"/>
            <a:ext cx="4040188" cy="3845720"/>
          </a:xfrm>
        </p:spPr>
        <p:txBody>
          <a:bodyPr tIns="0"/>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2" name="Content Placeholder 5"/>
          <p:cNvSpPr>
            <a:spLocks noGrp="1"/>
          </p:cNvSpPr>
          <p:nvPr>
            <p:ph sz="quarter" idx="4"/>
          </p:nvPr>
        </p:nvSpPr>
        <p:spPr>
          <a:xfrm>
            <a:off x="4645025" y="2514600"/>
            <a:ext cx="4041775" cy="3845720"/>
          </a:xfrm>
        </p:spPr>
        <p:txBody>
          <a:bodyPr tIns="0"/>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3" name="Title Placeholder 8"/>
          <p:cNvSpPr>
            <a:spLocks noGrp="1"/>
          </p:cNvSpPr>
          <p:nvPr>
            <p:ph type="title"/>
          </p:nvPr>
        </p:nvSpPr>
        <p:spPr bwMode="black">
          <a:xfrm>
            <a:off x="1219200" y="0"/>
            <a:ext cx="7924800" cy="1219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8" name="Slide Number Placeholder 17"/>
          <p:cNvSpPr>
            <a:spLocks noGrp="1"/>
          </p:cNvSpPr>
          <p:nvPr>
            <p:ph type="sldNum" sz="quarter" idx="10"/>
          </p:nvPr>
        </p:nvSpPr>
        <p:spPr/>
        <p:txBody>
          <a:bodyPr/>
          <a:lstStyle>
            <a:lvl1pPr fontAlgn="auto">
              <a:spcBef>
                <a:spcPts val="0"/>
              </a:spcBef>
              <a:spcAft>
                <a:spcPts val="0"/>
              </a:spcAft>
              <a:defRPr/>
            </a:lvl1pPr>
          </a:lstStyle>
          <a:p>
            <a:pPr>
              <a:defRPr/>
            </a:pPr>
            <a:fld id="{365F14DA-F165-45EF-9241-8F15E0BCBE31}"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8"/>
          <p:cNvSpPr>
            <a:spLocks noGrp="1"/>
          </p:cNvSpPr>
          <p:nvPr>
            <p:ph type="title"/>
          </p:nvPr>
        </p:nvSpPr>
        <p:spPr bwMode="black">
          <a:xfrm>
            <a:off x="1219200" y="0"/>
            <a:ext cx="7924800" cy="1219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3" name="Slide Number Placeholder 17"/>
          <p:cNvSpPr>
            <a:spLocks noGrp="1"/>
          </p:cNvSpPr>
          <p:nvPr>
            <p:ph type="sldNum" sz="quarter" idx="10"/>
          </p:nvPr>
        </p:nvSpPr>
        <p:spPr/>
        <p:txBody>
          <a:bodyPr/>
          <a:lstStyle>
            <a:lvl1pPr fontAlgn="auto">
              <a:spcBef>
                <a:spcPts val="0"/>
              </a:spcBef>
              <a:spcAft>
                <a:spcPts val="0"/>
              </a:spcAft>
              <a:defRPr/>
            </a:lvl1pPr>
          </a:lstStyle>
          <a:p>
            <a:pPr>
              <a:defRPr/>
            </a:pPr>
            <a:fld id="{629FD4D7-54E1-4862-BF28-1E62413756F5}"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7"/>
          <p:cNvSpPr>
            <a:spLocks noGrp="1"/>
          </p:cNvSpPr>
          <p:nvPr>
            <p:ph type="sldNum" sz="quarter" idx="10"/>
          </p:nvPr>
        </p:nvSpPr>
        <p:spPr/>
        <p:txBody>
          <a:bodyPr/>
          <a:lstStyle>
            <a:lvl1pPr fontAlgn="auto">
              <a:spcBef>
                <a:spcPts val="0"/>
              </a:spcBef>
              <a:spcAft>
                <a:spcPts val="0"/>
              </a:spcAft>
              <a:defRPr/>
            </a:lvl1pPr>
          </a:lstStyle>
          <a:p>
            <a:pPr>
              <a:defRPr/>
            </a:pPr>
            <a:fld id="{CC01D9A0-695C-4DBA-94CF-49EE559F7B52}"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5" name="Rectangle 44"/>
          <p:cNvSpPr/>
          <p:nvPr/>
        </p:nvSpPr>
        <p:spPr>
          <a:xfrm>
            <a:off x="0" y="0"/>
            <a:ext cx="9144000" cy="1219200"/>
          </a:xfrm>
          <a:prstGeom prst="rect">
            <a:avLst/>
          </a:prstGeom>
          <a:solidFill>
            <a:schemeClr val="accent4"/>
          </a:solidFill>
          <a:ln/>
          <a:scene3d>
            <a:camera prst="isometricTopDown" fov="0">
              <a:rot lat="0" lon="0" rev="0"/>
            </a:camera>
            <a:lightRig rig="balanced" dir="t">
              <a:rot lat="0" lon="0" rev="13800000"/>
            </a:lightRig>
          </a:scene3d>
          <a:sp3d extrusionH="12700" prstMaterial="plastic">
            <a:contourClr>
              <a:schemeClr val="accent4"/>
            </a:contourClr>
          </a:sp3d>
        </p:spPr>
        <p:style>
          <a:lnRef idx="0">
            <a:schemeClr val="accent4"/>
          </a:lnRef>
          <a:fillRef idx="3">
            <a:schemeClr val="accent4"/>
          </a:fillRef>
          <a:effectRef idx="3">
            <a:schemeClr val="accent4"/>
          </a:effectRef>
          <a:fontRef idx="minor">
            <a:schemeClr val="lt1"/>
          </a:fontRef>
        </p:style>
        <p:txBody>
          <a:bodyPr anchor="ctr"/>
          <a:lstStyle/>
          <a:p>
            <a:pPr algn="ctr" defTabSz="913794">
              <a:defRPr/>
            </a:pPr>
            <a:endParaRPr lang="en-US" dirty="0">
              <a:solidFill>
                <a:srgbClr val="000000"/>
              </a:solidFill>
            </a:endParaRPr>
          </a:p>
        </p:txBody>
      </p:sp>
      <p:sp>
        <p:nvSpPr>
          <p:cNvPr id="1027"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17" tIns="45709" rIns="91417" bIns="4570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8" name="Slide Number Placeholder 17"/>
          <p:cNvSpPr>
            <a:spLocks noGrp="1"/>
          </p:cNvSpPr>
          <p:nvPr>
            <p:ph type="sldNum" sz="quarter" idx="4"/>
          </p:nvPr>
        </p:nvSpPr>
        <p:spPr>
          <a:xfrm>
            <a:off x="8324850" y="6486525"/>
            <a:ext cx="762000" cy="365125"/>
          </a:xfrm>
          <a:prstGeom prst="rect">
            <a:avLst/>
          </a:prstGeom>
        </p:spPr>
        <p:txBody>
          <a:bodyPr vert="horz" wrap="square" lIns="0" tIns="0" rIns="0" bIns="0" numCol="1" anchor="ctr" anchorCtr="0" compatLnSpc="1">
            <a:prstTxWarp prst="textNoShape">
              <a:avLst/>
            </a:prstTxWarp>
          </a:bodyPr>
          <a:lstStyle>
            <a:lvl1pPr algn="r">
              <a:defRPr sz="1200">
                <a:solidFill>
                  <a:srgbClr val="000000"/>
                </a:solidFill>
                <a:latin typeface="+mn-lt"/>
                <a:cs typeface="+mn-cs"/>
              </a:defRPr>
            </a:lvl1pPr>
          </a:lstStyle>
          <a:p>
            <a:pPr>
              <a:defRPr/>
            </a:pPr>
            <a:fld id="{5A8DECA0-4B84-48EB-BDB4-25F79A747433}" type="slidenum">
              <a:rPr lang="en-US"/>
              <a:pPr>
                <a:defRPr/>
              </a:pPr>
              <a:t>‹#›</a:t>
            </a:fld>
            <a:endParaRPr lang="en-US"/>
          </a:p>
        </p:txBody>
      </p:sp>
      <p:sp>
        <p:nvSpPr>
          <p:cNvPr id="1029" name="Title Placeholder 8"/>
          <p:cNvSpPr>
            <a:spLocks noGrp="1"/>
          </p:cNvSpPr>
          <p:nvPr>
            <p:ph type="title"/>
          </p:nvPr>
        </p:nvSpPr>
        <p:spPr bwMode="black">
          <a:xfrm>
            <a:off x="1219200" y="0"/>
            <a:ext cx="7924800" cy="1219200"/>
          </a:xfrm>
          <a:prstGeom prst="rect">
            <a:avLst/>
          </a:prstGeom>
          <a:noFill/>
          <a:ln w="9525">
            <a:noFill/>
            <a:miter lim="800000"/>
            <a:headEnd/>
            <a:tailEnd/>
          </a:ln>
        </p:spPr>
        <p:txBody>
          <a:bodyPr vert="horz" wrap="square" lIns="0" tIns="45709" rIns="0" bIns="0" numCol="1" anchor="ctr" anchorCtr="0" compatLnSpc="1">
            <a:prstTxWarp prst="textNoShape">
              <a:avLst/>
            </a:prstTxWarp>
          </a:bodyPr>
          <a:lstStyle/>
          <a:p>
            <a:pPr lvl="0"/>
            <a:r>
              <a:rPr lang="en-US" smtClean="0"/>
              <a:t>Click to edit Master title style</a:t>
            </a:r>
          </a:p>
        </p:txBody>
      </p:sp>
      <p:sp>
        <p:nvSpPr>
          <p:cNvPr id="40" name="Rectangle 39"/>
          <p:cNvSpPr/>
          <p:nvPr/>
        </p:nvSpPr>
        <p:spPr>
          <a:xfrm>
            <a:off x="0" y="1219200"/>
            <a:ext cx="9144000" cy="76200"/>
          </a:xfrm>
          <a:prstGeom prst="rect">
            <a:avLst/>
          </a:prstGeom>
          <a:solidFill>
            <a:schemeClr val="accent2"/>
          </a:solidFill>
          <a:ln/>
          <a:scene3d>
            <a:camera prst="isometricTopDown" fov="0">
              <a:rot lat="0" lon="0" rev="0"/>
            </a:camera>
            <a:lightRig rig="balanced" dir="t">
              <a:rot lat="0" lon="0" rev="13800000"/>
            </a:lightRig>
          </a:scene3d>
          <a:sp3d extrusionH="12700" prstMaterial="plastic">
            <a:contourClr>
              <a:schemeClr val="accent4"/>
            </a:contourClr>
          </a:sp3d>
        </p:spPr>
        <p:style>
          <a:lnRef idx="0">
            <a:schemeClr val="accent4"/>
          </a:lnRef>
          <a:fillRef idx="3">
            <a:schemeClr val="accent4"/>
          </a:fillRef>
          <a:effectRef idx="3">
            <a:schemeClr val="accent4"/>
          </a:effectRef>
          <a:fontRef idx="minor">
            <a:schemeClr val="lt1"/>
          </a:fontRef>
        </p:style>
        <p:txBody>
          <a:bodyPr anchor="ctr"/>
          <a:lstStyle/>
          <a:p>
            <a:pPr algn="ctr" defTabSz="913794">
              <a:defRPr/>
            </a:pPr>
            <a:endParaRPr lang="en-US" dirty="0">
              <a:solidFill>
                <a:srgbClr val="000000"/>
              </a:solidFill>
            </a:endParaRPr>
          </a:p>
        </p:txBody>
      </p:sp>
      <p:pic>
        <p:nvPicPr>
          <p:cNvPr id="1031" name="Picture 11" descr="Army_National_Guard_logo.gif"/>
          <p:cNvPicPr>
            <a:picLocks noChangeAspect="1"/>
          </p:cNvPicPr>
          <p:nvPr/>
        </p:nvPicPr>
        <p:blipFill>
          <a:blip r:embed="rId9" cstate="print"/>
          <a:srcRect/>
          <a:stretch>
            <a:fillRect/>
          </a:stretch>
        </p:blipFill>
        <p:spPr bwMode="auto">
          <a:xfrm>
            <a:off x="131763" y="115888"/>
            <a:ext cx="990600" cy="990600"/>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Lst>
  <p:transition/>
  <p:hf hdr="0" ftr="0" dt="0"/>
  <p:txStyles>
    <p:titleStyle>
      <a:lvl1pPr algn="l" rtl="0" eaLnBrk="0" fontAlgn="base" hangingPunct="0">
        <a:spcBef>
          <a:spcPct val="0"/>
        </a:spcBef>
        <a:spcAft>
          <a:spcPct val="0"/>
        </a:spcAft>
        <a:defRPr sz="3200" kern="1200">
          <a:solidFill>
            <a:schemeClr val="bg2"/>
          </a:solidFill>
          <a:latin typeface="+mj-lt"/>
          <a:ea typeface="+mj-ea"/>
          <a:cs typeface="+mj-cs"/>
        </a:defRPr>
      </a:lvl1pPr>
      <a:lvl2pPr algn="l" rtl="0" eaLnBrk="0" fontAlgn="base" hangingPunct="0">
        <a:spcBef>
          <a:spcPct val="0"/>
        </a:spcBef>
        <a:spcAft>
          <a:spcPct val="0"/>
        </a:spcAft>
        <a:defRPr sz="3200">
          <a:solidFill>
            <a:schemeClr val="bg2"/>
          </a:solidFill>
          <a:latin typeface="Arial" charset="0"/>
        </a:defRPr>
      </a:lvl2pPr>
      <a:lvl3pPr algn="l" rtl="0" eaLnBrk="0" fontAlgn="base" hangingPunct="0">
        <a:spcBef>
          <a:spcPct val="0"/>
        </a:spcBef>
        <a:spcAft>
          <a:spcPct val="0"/>
        </a:spcAft>
        <a:defRPr sz="3200">
          <a:solidFill>
            <a:schemeClr val="bg2"/>
          </a:solidFill>
          <a:latin typeface="Arial" charset="0"/>
        </a:defRPr>
      </a:lvl3pPr>
      <a:lvl4pPr algn="l" rtl="0" eaLnBrk="0" fontAlgn="base" hangingPunct="0">
        <a:spcBef>
          <a:spcPct val="0"/>
        </a:spcBef>
        <a:spcAft>
          <a:spcPct val="0"/>
        </a:spcAft>
        <a:defRPr sz="3200">
          <a:solidFill>
            <a:schemeClr val="bg2"/>
          </a:solidFill>
          <a:latin typeface="Arial" charset="0"/>
        </a:defRPr>
      </a:lvl4pPr>
      <a:lvl5pPr algn="l" rtl="0" eaLnBrk="0" fontAlgn="base" hangingPunct="0">
        <a:spcBef>
          <a:spcPct val="0"/>
        </a:spcBef>
        <a:spcAft>
          <a:spcPct val="0"/>
        </a:spcAft>
        <a:defRPr sz="3200">
          <a:solidFill>
            <a:schemeClr val="bg2"/>
          </a:solidFill>
          <a:latin typeface="Arial" charset="0"/>
        </a:defRPr>
      </a:lvl5pPr>
      <a:lvl6pPr marL="133320" algn="l" rtl="0" eaLnBrk="1" fontAlgn="base" hangingPunct="1">
        <a:spcBef>
          <a:spcPct val="0"/>
        </a:spcBef>
        <a:spcAft>
          <a:spcPct val="0"/>
        </a:spcAft>
        <a:defRPr sz="5000">
          <a:solidFill>
            <a:schemeClr val="tx2"/>
          </a:solidFill>
          <a:latin typeface="Arial" charset="0"/>
        </a:defRPr>
      </a:lvl6pPr>
      <a:lvl7pPr marL="266639" algn="l" rtl="0" eaLnBrk="1" fontAlgn="base" hangingPunct="1">
        <a:spcBef>
          <a:spcPct val="0"/>
        </a:spcBef>
        <a:spcAft>
          <a:spcPct val="0"/>
        </a:spcAft>
        <a:defRPr sz="5000">
          <a:solidFill>
            <a:schemeClr val="tx2"/>
          </a:solidFill>
          <a:latin typeface="Arial" charset="0"/>
        </a:defRPr>
      </a:lvl7pPr>
      <a:lvl8pPr marL="399959" algn="l" rtl="0" eaLnBrk="1" fontAlgn="base" hangingPunct="1">
        <a:spcBef>
          <a:spcPct val="0"/>
        </a:spcBef>
        <a:spcAft>
          <a:spcPct val="0"/>
        </a:spcAft>
        <a:defRPr sz="5000">
          <a:solidFill>
            <a:schemeClr val="tx2"/>
          </a:solidFill>
          <a:latin typeface="Arial" charset="0"/>
        </a:defRPr>
      </a:lvl8pPr>
      <a:lvl9pPr marL="533278" algn="l" rtl="0" eaLnBrk="1" fontAlgn="base" hangingPunct="1">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02060"/>
        </a:buClr>
        <a:buSzPct val="95000"/>
        <a:buFont typeface="Wingdings 2" pitchFamily="18" charset="2"/>
        <a:buChar char=""/>
        <a:defRPr sz="2400" kern="1200">
          <a:solidFill>
            <a:schemeClr val="tx1"/>
          </a:solidFill>
          <a:latin typeface="+mn-lt"/>
          <a:ea typeface="+mn-ea"/>
          <a:cs typeface="+mn-cs"/>
        </a:defRPr>
      </a:lvl1pPr>
      <a:lvl2pPr marL="638175" indent="-246063" algn="l" rtl="0" eaLnBrk="0" fontAlgn="base" hangingPunct="0">
        <a:spcBef>
          <a:spcPct val="20000"/>
        </a:spcBef>
        <a:spcAft>
          <a:spcPct val="0"/>
        </a:spcAft>
        <a:buClr>
          <a:srgbClr val="002060"/>
        </a:buClr>
        <a:buSzPct val="85000"/>
        <a:buFont typeface="Wingdings" pitchFamily="2" charset="2"/>
        <a:buChar char="§"/>
        <a:defRPr sz="2000" kern="1200">
          <a:solidFill>
            <a:schemeClr val="tx1"/>
          </a:solidFill>
          <a:latin typeface="+mn-lt"/>
          <a:ea typeface="+mn-ea"/>
          <a:cs typeface="+mn-cs"/>
        </a:defRPr>
      </a:lvl2pPr>
      <a:lvl3pPr marL="912813" indent="-246063" algn="l" rtl="0" eaLnBrk="0" fontAlgn="base" hangingPunct="0">
        <a:spcBef>
          <a:spcPct val="20000"/>
        </a:spcBef>
        <a:spcAft>
          <a:spcPct val="0"/>
        </a:spcAft>
        <a:buClr>
          <a:srgbClr val="002060"/>
        </a:buClr>
        <a:buSzPct val="70000"/>
        <a:buFont typeface="Wingdings" pitchFamily="2" charset="2"/>
        <a:buChar char="§"/>
        <a:defRPr sz="20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02060"/>
        </a:buClr>
        <a:buSzPct val="65000"/>
        <a:buFont typeface="Wingdings" pitchFamily="2" charset="2"/>
        <a:buChar char="§"/>
        <a:defRPr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2060"/>
        </a:buClr>
        <a:buSzPct val="65000"/>
        <a:buFont typeface="Wingdings" pitchFamily="2" charset="2"/>
        <a:buChar char="§"/>
        <a:defRPr sz="2000" kern="1200">
          <a:solidFill>
            <a:schemeClr val="tx1"/>
          </a:solidFill>
          <a:latin typeface="+mn-lt"/>
          <a:ea typeface="+mn-ea"/>
          <a:cs typeface="+mn-cs"/>
        </a:defRPr>
      </a:lvl5pPr>
      <a:lvl6pPr marL="1736927" indent="-210260"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19761" indent="-182834"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013" indent="-182834"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264" indent="-182834"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086" algn="l" rtl="0" eaLnBrk="1" latinLnBrk="0" hangingPunct="1">
        <a:defRPr kumimoji="0" kern="1200">
          <a:solidFill>
            <a:schemeClr val="tx1"/>
          </a:solidFill>
          <a:latin typeface="+mn-lt"/>
          <a:ea typeface="+mn-ea"/>
          <a:cs typeface="+mn-cs"/>
        </a:defRPr>
      </a:lvl2pPr>
      <a:lvl3pPr marL="914172" algn="l" rtl="0" eaLnBrk="1" latinLnBrk="0" hangingPunct="1">
        <a:defRPr kumimoji="0" kern="1200">
          <a:solidFill>
            <a:schemeClr val="tx1"/>
          </a:solidFill>
          <a:latin typeface="+mn-lt"/>
          <a:ea typeface="+mn-ea"/>
          <a:cs typeface="+mn-cs"/>
        </a:defRPr>
      </a:lvl3pPr>
      <a:lvl4pPr marL="1371258" algn="l" rtl="0" eaLnBrk="1" latinLnBrk="0" hangingPunct="1">
        <a:defRPr kumimoji="0" kern="1200">
          <a:solidFill>
            <a:schemeClr val="tx1"/>
          </a:solidFill>
          <a:latin typeface="+mn-lt"/>
          <a:ea typeface="+mn-ea"/>
          <a:cs typeface="+mn-cs"/>
        </a:defRPr>
      </a:lvl4pPr>
      <a:lvl5pPr marL="1828344" algn="l" rtl="0" eaLnBrk="1" latinLnBrk="0" hangingPunct="1">
        <a:defRPr kumimoji="0" kern="1200">
          <a:solidFill>
            <a:schemeClr val="tx1"/>
          </a:solidFill>
          <a:latin typeface="+mn-lt"/>
          <a:ea typeface="+mn-ea"/>
          <a:cs typeface="+mn-cs"/>
        </a:defRPr>
      </a:lvl5pPr>
      <a:lvl6pPr marL="2285430" algn="l" rtl="0" eaLnBrk="1" latinLnBrk="0" hangingPunct="1">
        <a:defRPr kumimoji="0" kern="1200">
          <a:solidFill>
            <a:schemeClr val="tx1"/>
          </a:solidFill>
          <a:latin typeface="+mn-lt"/>
          <a:ea typeface="+mn-ea"/>
          <a:cs typeface="+mn-cs"/>
        </a:defRPr>
      </a:lvl6pPr>
      <a:lvl7pPr marL="2742516" algn="l" rtl="0" eaLnBrk="1" latinLnBrk="0" hangingPunct="1">
        <a:defRPr kumimoji="0" kern="1200">
          <a:solidFill>
            <a:schemeClr val="tx1"/>
          </a:solidFill>
          <a:latin typeface="+mn-lt"/>
          <a:ea typeface="+mn-ea"/>
          <a:cs typeface="+mn-cs"/>
        </a:defRPr>
      </a:lvl7pPr>
      <a:lvl8pPr marL="3199602" algn="l" rtl="0" eaLnBrk="1" latinLnBrk="0" hangingPunct="1">
        <a:defRPr kumimoji="0" kern="1200">
          <a:solidFill>
            <a:schemeClr val="tx1"/>
          </a:solidFill>
          <a:latin typeface="+mn-lt"/>
          <a:ea typeface="+mn-ea"/>
          <a:cs typeface="+mn-cs"/>
        </a:defRPr>
      </a:lvl8pPr>
      <a:lvl9pPr marL="365668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4"/>
          <p:cNvSpPr txBox="1">
            <a:spLocks noChangeArrowheads="1"/>
          </p:cNvSpPr>
          <p:nvPr/>
        </p:nvSpPr>
        <p:spPr bwMode="auto">
          <a:xfrm>
            <a:off x="533400" y="1581150"/>
            <a:ext cx="8229600" cy="1619250"/>
          </a:xfrm>
          <a:prstGeom prst="rect">
            <a:avLst/>
          </a:prstGeom>
          <a:noFill/>
          <a:ln w="38100">
            <a:noFill/>
            <a:miter lim="800000"/>
            <a:headEnd/>
            <a:tailEnd/>
          </a:ln>
          <a:effectLst/>
        </p:spPr>
        <p:txBody>
          <a:bodyPr/>
          <a:lstStyle/>
          <a:p>
            <a:pPr algn="ctr" eaLnBrk="0" hangingPunct="0">
              <a:spcBef>
                <a:spcPts val="0"/>
              </a:spcBef>
              <a:defRPr/>
            </a:pPr>
            <a:r>
              <a:rPr lang="en-US" sz="5400" b="1" i="1" dirty="0" smtClean="0">
                <a:effectLst>
                  <a:outerShdw blurRad="38100" dist="38100" dir="2700000" algn="tl">
                    <a:srgbClr val="000000">
                      <a:alpha val="43137"/>
                    </a:srgbClr>
                  </a:outerShdw>
                </a:effectLst>
                <a:latin typeface="Calibri" pitchFamily="34" charset="0"/>
              </a:rPr>
              <a:t>Active Guard </a:t>
            </a:r>
          </a:p>
          <a:p>
            <a:pPr algn="ctr" eaLnBrk="0" hangingPunct="0">
              <a:spcBef>
                <a:spcPts val="0"/>
              </a:spcBef>
              <a:defRPr/>
            </a:pPr>
            <a:r>
              <a:rPr lang="en-US" sz="5400" b="1" i="1" dirty="0" smtClean="0">
                <a:effectLst>
                  <a:outerShdw blurRad="38100" dist="38100" dir="2700000" algn="tl">
                    <a:srgbClr val="000000">
                      <a:alpha val="43137"/>
                    </a:srgbClr>
                  </a:outerShdw>
                </a:effectLst>
                <a:latin typeface="Calibri" pitchFamily="34" charset="0"/>
              </a:rPr>
              <a:t>Reserve (AGR) </a:t>
            </a:r>
            <a:r>
              <a:rPr lang="en-US" sz="5400" b="1" i="1" dirty="0">
                <a:effectLst>
                  <a:outerShdw blurRad="38100" dist="38100" dir="2700000" algn="tl">
                    <a:srgbClr val="000000">
                      <a:alpha val="43137"/>
                    </a:srgbClr>
                  </a:outerShdw>
                </a:effectLst>
                <a:latin typeface="Calibri" pitchFamily="34" charset="0"/>
              </a:rPr>
              <a:t/>
            </a:r>
            <a:br>
              <a:rPr lang="en-US" sz="5400" b="1" i="1" dirty="0">
                <a:effectLst>
                  <a:outerShdw blurRad="38100" dist="38100" dir="2700000" algn="tl">
                    <a:srgbClr val="000000">
                      <a:alpha val="43137"/>
                    </a:srgbClr>
                  </a:outerShdw>
                </a:effectLst>
                <a:latin typeface="Calibri" pitchFamily="34" charset="0"/>
              </a:rPr>
            </a:br>
            <a:endParaRPr lang="en-US" sz="5400" b="1" i="1" dirty="0" smtClean="0">
              <a:effectLst>
                <a:outerShdw blurRad="38100" dist="38100" dir="2700000" algn="tl">
                  <a:srgbClr val="000000">
                    <a:alpha val="43137"/>
                  </a:srgbClr>
                </a:outerShdw>
              </a:effectLst>
              <a:latin typeface="Calibri" pitchFamily="34" charset="0"/>
            </a:endParaRPr>
          </a:p>
          <a:p>
            <a:pPr algn="ctr" eaLnBrk="0" hangingPunct="0">
              <a:spcBef>
                <a:spcPts val="0"/>
              </a:spcBef>
              <a:defRPr/>
            </a:pPr>
            <a:r>
              <a:rPr lang="en-US" sz="6000" b="1" i="1" dirty="0" smtClean="0">
                <a:effectLst>
                  <a:outerShdw blurRad="38100" dist="38100" dir="2700000" algn="tl">
                    <a:srgbClr val="000000">
                      <a:alpha val="43137"/>
                    </a:srgbClr>
                  </a:outerShdw>
                </a:effectLst>
                <a:latin typeface="Calibri" pitchFamily="34" charset="0"/>
              </a:rPr>
              <a:t>Pre-Retirement Briefing</a:t>
            </a:r>
            <a:endParaRPr lang="en-US" sz="6000" b="1" i="1" dirty="0">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371600" y="274638"/>
            <a:ext cx="7315200" cy="1143000"/>
          </a:xfrm>
          <a:prstGeom prst="rect">
            <a:avLst/>
          </a:prstGeom>
        </p:spPr>
        <p:txBody>
          <a:bodyPr/>
          <a:lstStyle/>
          <a:p>
            <a:pPr fontAlgn="auto">
              <a:spcAft>
                <a:spcPts val="0"/>
              </a:spcAft>
              <a:defRPr/>
            </a:pPr>
            <a:r>
              <a:rPr lang="en-US" sz="4000" b="1" dirty="0">
                <a:solidFill>
                  <a:schemeClr val="bg2"/>
                </a:solidFill>
                <a:latin typeface="Calibri" pitchFamily="34" charset="0"/>
                <a:ea typeface="+mj-ea"/>
                <a:cs typeface="Calibri" pitchFamily="34" charset="0"/>
              </a:rPr>
              <a:t>RC-SBP and SBP</a:t>
            </a:r>
          </a:p>
        </p:txBody>
      </p:sp>
      <p:sp>
        <p:nvSpPr>
          <p:cNvPr id="5" name="Rectangle 3"/>
          <p:cNvSpPr txBox="1">
            <a:spLocks noChangeArrowheads="1"/>
          </p:cNvSpPr>
          <p:nvPr/>
        </p:nvSpPr>
        <p:spPr>
          <a:xfrm>
            <a:off x="228600" y="1493838"/>
            <a:ext cx="8686800" cy="5059362"/>
          </a:xfrm>
          <a:prstGeom prst="rect">
            <a:avLst/>
          </a:prstGeom>
        </p:spPr>
        <p:txBody>
          <a:bodyPr/>
          <a:lstStyle/>
          <a:p>
            <a:pPr marL="533400" indent="-533400" algn="ctr" fontAlgn="auto">
              <a:spcBef>
                <a:spcPct val="20000"/>
              </a:spcBef>
              <a:spcAft>
                <a:spcPts val="0"/>
              </a:spcAft>
              <a:defRPr/>
            </a:pPr>
            <a:r>
              <a:rPr lang="en-US" sz="2800" b="1" dirty="0">
                <a:latin typeface="Calibri" pitchFamily="34" charset="0"/>
                <a:cs typeface="Calibri" pitchFamily="34" charset="0"/>
              </a:rPr>
              <a:t>RC-SBP</a:t>
            </a:r>
          </a:p>
          <a:p>
            <a:pPr marL="533400" indent="-533400" fontAlgn="auto">
              <a:spcBef>
                <a:spcPct val="20000"/>
              </a:spcBef>
              <a:spcAft>
                <a:spcPts val="0"/>
              </a:spcAft>
              <a:buFont typeface="Arial" pitchFamily="34" charset="0"/>
              <a:buChar char="•"/>
              <a:defRPr/>
            </a:pPr>
            <a:r>
              <a:rPr lang="en-US" sz="2400" dirty="0">
                <a:latin typeface="Calibri" pitchFamily="34" charset="0"/>
                <a:cs typeface="Calibri" pitchFamily="34" charset="0"/>
              </a:rPr>
              <a:t>90 days suspense from date of receiving NOE</a:t>
            </a:r>
          </a:p>
          <a:p>
            <a:pPr marL="990600" lvl="1" indent="-533400" fontAlgn="auto">
              <a:spcBef>
                <a:spcPct val="20000"/>
              </a:spcBef>
              <a:spcAft>
                <a:spcPts val="0"/>
              </a:spcAft>
              <a:defRPr/>
            </a:pPr>
            <a:r>
              <a:rPr lang="en-US" sz="2400" dirty="0">
                <a:latin typeface="Calibri" pitchFamily="34" charset="0"/>
                <a:cs typeface="Calibri" pitchFamily="34" charset="0"/>
              </a:rPr>
              <a:t> Automatic elections are:</a:t>
            </a:r>
          </a:p>
          <a:p>
            <a:pPr marL="533400" indent="-533400" fontAlgn="auto">
              <a:spcBef>
                <a:spcPct val="20000"/>
              </a:spcBef>
              <a:spcAft>
                <a:spcPts val="0"/>
              </a:spcAft>
              <a:defRPr/>
            </a:pPr>
            <a:r>
              <a:rPr lang="en-US" sz="2400" dirty="0">
                <a:latin typeface="Calibri" pitchFamily="34" charset="0"/>
                <a:cs typeface="Calibri" pitchFamily="34" charset="0"/>
              </a:rPr>
              <a:t>		Married – Option C, Full Coverage</a:t>
            </a:r>
          </a:p>
          <a:p>
            <a:pPr marL="533400" indent="-533400" fontAlgn="auto">
              <a:spcBef>
                <a:spcPct val="20000"/>
              </a:spcBef>
              <a:spcAft>
                <a:spcPts val="0"/>
              </a:spcAft>
              <a:defRPr/>
            </a:pPr>
            <a:r>
              <a:rPr lang="en-US" sz="2400" dirty="0">
                <a:latin typeface="Calibri" pitchFamily="34" charset="0"/>
                <a:cs typeface="Calibri" pitchFamily="34" charset="0"/>
              </a:rPr>
              <a:t>		No dependents – Option A, No coverage</a:t>
            </a:r>
          </a:p>
          <a:p>
            <a:pPr marL="533400" indent="-533400" fontAlgn="auto">
              <a:spcBef>
                <a:spcPct val="20000"/>
              </a:spcBef>
              <a:spcAft>
                <a:spcPts val="0"/>
              </a:spcAft>
              <a:defRPr/>
            </a:pPr>
            <a:endParaRPr lang="en-US" sz="1000" dirty="0">
              <a:latin typeface="Calibri" pitchFamily="34" charset="0"/>
              <a:cs typeface="Calibri" pitchFamily="34" charset="0"/>
            </a:endParaRPr>
          </a:p>
          <a:p>
            <a:pPr marL="533400" indent="-533400" fontAlgn="auto">
              <a:spcBef>
                <a:spcPct val="20000"/>
              </a:spcBef>
              <a:spcAft>
                <a:spcPts val="0"/>
              </a:spcAft>
              <a:buFont typeface="Arial" pitchFamily="34" charset="0"/>
              <a:buChar char="•"/>
              <a:defRPr/>
            </a:pPr>
            <a:r>
              <a:rPr lang="en-US" sz="2400" dirty="0">
                <a:latin typeface="Calibri" pitchFamily="34" charset="0"/>
                <a:cs typeface="Calibri" pitchFamily="34" charset="0"/>
              </a:rPr>
              <a:t>If you later qualify for a Regular Retirement, RC-SBP becomes void and will not incur a cost!</a:t>
            </a:r>
          </a:p>
          <a:p>
            <a:pPr marL="533400" indent="-533400" fontAlgn="auto">
              <a:spcBef>
                <a:spcPct val="20000"/>
              </a:spcBef>
              <a:spcAft>
                <a:spcPts val="0"/>
              </a:spcAft>
              <a:defRPr/>
            </a:pPr>
            <a:endParaRPr lang="en-US" sz="1000" dirty="0">
              <a:latin typeface="Calibri" pitchFamily="34" charset="0"/>
              <a:cs typeface="Calibri" pitchFamily="34" charset="0"/>
            </a:endParaRPr>
          </a:p>
          <a:p>
            <a:pPr marL="533400" indent="-533400" algn="ctr" fontAlgn="auto">
              <a:spcBef>
                <a:spcPct val="20000"/>
              </a:spcBef>
              <a:spcAft>
                <a:spcPts val="0"/>
              </a:spcAft>
              <a:defRPr/>
            </a:pPr>
            <a:r>
              <a:rPr lang="en-US" sz="2800" b="1" dirty="0">
                <a:latin typeface="Calibri" pitchFamily="34" charset="0"/>
                <a:cs typeface="Calibri" pitchFamily="34" charset="0"/>
              </a:rPr>
              <a:t>SBP</a:t>
            </a:r>
          </a:p>
          <a:p>
            <a:pPr marL="533400" indent="-533400" fontAlgn="auto">
              <a:spcBef>
                <a:spcPct val="20000"/>
              </a:spcBef>
              <a:spcAft>
                <a:spcPts val="0"/>
              </a:spcAft>
              <a:buFont typeface="Arial" pitchFamily="34" charset="0"/>
              <a:buChar char="•"/>
              <a:defRPr/>
            </a:pPr>
            <a:r>
              <a:rPr lang="en-US" sz="2400" dirty="0">
                <a:latin typeface="Calibri" pitchFamily="34" charset="0"/>
                <a:cs typeface="Calibri" pitchFamily="34" charset="0"/>
              </a:rPr>
              <a:t>Automatic coverage while on AD and permanent after 20 yrs AS</a:t>
            </a:r>
          </a:p>
          <a:p>
            <a:pPr marL="533400" indent="-533400" fontAlgn="auto">
              <a:spcBef>
                <a:spcPct val="20000"/>
              </a:spcBef>
              <a:spcAft>
                <a:spcPts val="0"/>
              </a:spcAft>
              <a:buFont typeface="Arial" pitchFamily="34" charset="0"/>
              <a:buChar char="•"/>
              <a:defRPr/>
            </a:pPr>
            <a:r>
              <a:rPr lang="en-US" sz="2400" dirty="0">
                <a:latin typeface="Calibri" pitchFamily="34" charset="0"/>
                <a:cs typeface="Calibri" pitchFamily="34" charset="0"/>
              </a:rPr>
              <a:t>No premiums charged until retired pay is received, if elected</a:t>
            </a:r>
          </a:p>
          <a:p>
            <a:pPr marL="533400" indent="-533400" fontAlgn="auto">
              <a:spcBef>
                <a:spcPct val="20000"/>
              </a:spcBef>
              <a:spcAft>
                <a:spcPts val="0"/>
              </a:spcAft>
              <a:defRPr/>
            </a:pPr>
            <a:endParaRPr lang="en-US" sz="2200" dirty="0">
              <a:latin typeface="Calibri" pitchFamily="34" charset="0"/>
              <a:cs typeface="Calibri" pitchFamily="34" charset="0"/>
            </a:endParaRPr>
          </a:p>
          <a:p>
            <a:pPr marL="533400" indent="-533400" fontAlgn="auto">
              <a:spcBef>
                <a:spcPct val="20000"/>
              </a:spcBef>
              <a:spcAft>
                <a:spcPts val="0"/>
              </a:spcAft>
              <a:defRPr/>
            </a:pPr>
            <a:endParaRPr lang="en-US" sz="2400" dirty="0">
              <a:latin typeface="+mn-lt"/>
            </a:endParaRPr>
          </a:p>
          <a:p>
            <a:pPr marL="533400" indent="-533400" fontAlgn="auto">
              <a:spcBef>
                <a:spcPct val="20000"/>
              </a:spcBef>
              <a:spcAft>
                <a:spcPts val="0"/>
              </a:spcAft>
              <a:defRPr/>
            </a:pPr>
            <a:endParaRPr lang="en-US" sz="2400" dirty="0">
              <a:latin typeface="+mn-lt"/>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idx="4294967295"/>
          </p:nvPr>
        </p:nvSpPr>
        <p:spPr>
          <a:xfrm>
            <a:off x="1524000" y="228600"/>
            <a:ext cx="7772400" cy="746125"/>
          </a:xfrm>
        </p:spPr>
        <p:txBody>
          <a:bodyPr/>
          <a:lstStyle/>
          <a:p>
            <a:pPr>
              <a:defRPr/>
            </a:pPr>
            <a:r>
              <a:rPr lang="en-US" sz="4000" b="1" dirty="0" smtClean="0">
                <a:effectLst>
                  <a:outerShdw blurRad="38100" dist="38100" dir="2700000" algn="tl">
                    <a:srgbClr val="000000">
                      <a:alpha val="43137"/>
                    </a:srgbClr>
                  </a:outerShdw>
                </a:effectLst>
                <a:latin typeface="Calibri" pitchFamily="34" charset="0"/>
              </a:rPr>
              <a:t>Types of Retired Pay Systems</a:t>
            </a:r>
            <a:endParaRPr lang="en-US" sz="4000" b="1" dirty="0">
              <a:effectLst>
                <a:outerShdw blurRad="38100" dist="38100" dir="2700000" algn="tl">
                  <a:srgbClr val="000000">
                    <a:alpha val="43137"/>
                  </a:srgbClr>
                </a:outerShdw>
              </a:effectLst>
              <a:latin typeface="Calibri" pitchFamily="34" charset="0"/>
            </a:endParaRPr>
          </a:p>
        </p:txBody>
      </p:sp>
      <p:sp>
        <p:nvSpPr>
          <p:cNvPr id="19459" name="TextBox 4"/>
          <p:cNvSpPr txBox="1">
            <a:spLocks noChangeArrowheads="1"/>
          </p:cNvSpPr>
          <p:nvPr/>
        </p:nvSpPr>
        <p:spPr bwMode="auto">
          <a:xfrm>
            <a:off x="661988" y="1828800"/>
            <a:ext cx="7912100" cy="3324225"/>
          </a:xfrm>
          <a:prstGeom prst="rect">
            <a:avLst/>
          </a:prstGeom>
          <a:noFill/>
          <a:ln w="9525">
            <a:noFill/>
            <a:miter lim="800000"/>
            <a:headEnd/>
            <a:tailEnd/>
          </a:ln>
        </p:spPr>
        <p:txBody>
          <a:bodyPr>
            <a:spAutoFit/>
          </a:bodyPr>
          <a:lstStyle/>
          <a:p>
            <a:pPr algn="ctr"/>
            <a:endParaRPr lang="en-US" sz="2600">
              <a:latin typeface="Calibri" pitchFamily="34" charset="0"/>
            </a:endParaRPr>
          </a:p>
          <a:p>
            <a:pPr algn="ctr"/>
            <a:r>
              <a:rPr lang="en-US" sz="2800" b="1">
                <a:latin typeface="Calibri" pitchFamily="34" charset="0"/>
              </a:rPr>
              <a:t>Final Base Pay </a:t>
            </a:r>
            <a:r>
              <a:rPr lang="en-US" sz="2800">
                <a:latin typeface="Calibri" pitchFamily="34" charset="0"/>
              </a:rPr>
              <a:t>= joined prior to 8 Sep 80</a:t>
            </a:r>
          </a:p>
          <a:p>
            <a:pPr algn="ctr"/>
            <a:r>
              <a:rPr lang="en-US" sz="2800" b="1">
                <a:latin typeface="Calibri" pitchFamily="34" charset="0"/>
              </a:rPr>
              <a:t>High Three </a:t>
            </a:r>
            <a:r>
              <a:rPr lang="en-US" sz="2800">
                <a:latin typeface="Calibri" pitchFamily="34" charset="0"/>
              </a:rPr>
              <a:t>= joined between 8 Sep 80 – 31 Jul 86</a:t>
            </a:r>
          </a:p>
          <a:p>
            <a:pPr algn="ctr"/>
            <a:r>
              <a:rPr lang="en-US" sz="2800" b="1">
                <a:latin typeface="Calibri" pitchFamily="34" charset="0"/>
              </a:rPr>
              <a:t>CSB/REDUX </a:t>
            </a:r>
            <a:r>
              <a:rPr lang="en-US" sz="2800">
                <a:latin typeface="Calibri" pitchFamily="34" charset="0"/>
              </a:rPr>
              <a:t> = joined on 1 Aug 86 or after</a:t>
            </a:r>
          </a:p>
          <a:p>
            <a:endParaRPr lang="en-US" sz="2800">
              <a:latin typeface="Calibri" pitchFamily="34" charset="0"/>
            </a:endParaRPr>
          </a:p>
          <a:p>
            <a:pPr algn="ctr"/>
            <a:r>
              <a:rPr lang="en-US" sz="2400" u="sng">
                <a:latin typeface="Calibri" pitchFamily="34" charset="0"/>
              </a:rPr>
              <a:t>Creditable status includes:</a:t>
            </a:r>
            <a:r>
              <a:rPr lang="en-US" sz="2400">
                <a:latin typeface="Calibri" pitchFamily="34" charset="0"/>
              </a:rPr>
              <a:t> </a:t>
            </a:r>
          </a:p>
          <a:p>
            <a:pPr algn="ctr"/>
            <a:r>
              <a:rPr lang="en-US" sz="2400">
                <a:latin typeface="Calibri" pitchFamily="34" charset="0"/>
              </a:rPr>
              <a:t>DEP, ROTC, Military Academy, and Health Professions</a:t>
            </a:r>
          </a:p>
          <a:p>
            <a:pPr algn="ctr"/>
            <a:r>
              <a:rPr lang="en-US" sz="2400">
                <a:latin typeface="Calibri" pitchFamily="34" charset="0"/>
              </a:rPr>
              <a:t>Scholarship Program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idx="4294967295"/>
          </p:nvPr>
        </p:nvSpPr>
        <p:spPr>
          <a:xfrm>
            <a:off x="1524000" y="152400"/>
            <a:ext cx="7467600" cy="990600"/>
          </a:xfrm>
        </p:spPr>
        <p:txBody>
          <a:bodyPr/>
          <a:lstStyle/>
          <a:p>
            <a:pPr>
              <a:defRPr/>
            </a:pPr>
            <a:r>
              <a:rPr lang="en-US" b="1" dirty="0" smtClean="0">
                <a:effectLst>
                  <a:outerShdw blurRad="38100" dist="38100" dir="2700000" algn="tl">
                    <a:srgbClr val="000000">
                      <a:alpha val="43137"/>
                    </a:srgbClr>
                  </a:outerShdw>
                </a:effectLst>
                <a:latin typeface="Calibri" pitchFamily="34" charset="0"/>
              </a:rPr>
              <a:t>Final Base Pay Formula</a:t>
            </a:r>
            <a:r>
              <a:rPr lang="en-US" b="1" dirty="0" smtClean="0">
                <a:latin typeface="Calibri" pitchFamily="34" charset="0"/>
              </a:rPr>
              <a:t> </a:t>
            </a:r>
            <a:br>
              <a:rPr lang="en-US" b="1" dirty="0" smtClean="0">
                <a:latin typeface="Calibri" pitchFamily="34" charset="0"/>
              </a:rPr>
            </a:br>
            <a:r>
              <a:rPr lang="en-US" sz="2000" b="1" dirty="0" smtClean="0">
                <a:latin typeface="Calibri" pitchFamily="34" charset="0"/>
              </a:rPr>
              <a:t>DIEMS is prior to 8 Sep 80</a:t>
            </a:r>
            <a:endParaRPr lang="en-US" sz="2000" b="1" dirty="0">
              <a:effectLst>
                <a:outerShdw blurRad="38100" dist="38100" dir="2700000" algn="tl">
                  <a:srgbClr val="000000">
                    <a:alpha val="43137"/>
                  </a:srgbClr>
                </a:outerShdw>
              </a:effectLst>
              <a:latin typeface="Calibri" pitchFamily="34" charset="0"/>
            </a:endParaRPr>
          </a:p>
        </p:txBody>
      </p:sp>
      <p:sp>
        <p:nvSpPr>
          <p:cNvPr id="55299" name="Rectangle 3"/>
          <p:cNvSpPr>
            <a:spLocks noGrp="1" noChangeArrowheads="1"/>
          </p:cNvSpPr>
          <p:nvPr>
            <p:ph type="subTitle" idx="4294967295"/>
          </p:nvPr>
        </p:nvSpPr>
        <p:spPr>
          <a:xfrm>
            <a:off x="762000" y="1676400"/>
            <a:ext cx="7772400" cy="4621213"/>
          </a:xfrm>
        </p:spPr>
        <p:txBody>
          <a:bodyPr/>
          <a:lstStyle/>
          <a:p>
            <a:pPr marL="0" indent="0" algn="ctr">
              <a:buFontTx/>
              <a:buNone/>
              <a:defRPr/>
            </a:pPr>
            <a:endParaRPr lang="en-US" sz="2000" dirty="0"/>
          </a:p>
          <a:p>
            <a:pPr marL="0" indent="0" algn="ctr">
              <a:buFontTx/>
              <a:buNone/>
              <a:defRPr/>
            </a:pPr>
            <a:r>
              <a:rPr lang="en-US" sz="2800" b="1" dirty="0" smtClean="0"/>
              <a:t> </a:t>
            </a:r>
            <a:r>
              <a:rPr lang="en-US" b="1" dirty="0" smtClean="0">
                <a:latin typeface="Calibri" pitchFamily="34" charset="0"/>
              </a:rPr>
              <a:t>Years of Service x 2.5% x final base pay = $ Retired Pay</a:t>
            </a:r>
          </a:p>
          <a:p>
            <a:pPr marL="0" indent="0" algn="ctr">
              <a:buFontTx/>
              <a:buNone/>
              <a:defRPr/>
            </a:pPr>
            <a:endParaRPr lang="en-US" sz="2800" b="1" dirty="0">
              <a:effectLst>
                <a:outerShdw blurRad="38100" dist="38100" dir="2700000" algn="tl">
                  <a:srgbClr val="000000">
                    <a:alpha val="43137"/>
                  </a:srgbClr>
                </a:outerShdw>
              </a:effectLst>
            </a:endParaRPr>
          </a:p>
          <a:p>
            <a:pPr marL="0" indent="0">
              <a:buFontTx/>
              <a:buNone/>
              <a:defRPr/>
            </a:pPr>
            <a:r>
              <a:rPr lang="en-US" sz="2800" dirty="0">
                <a:latin typeface="Calibri" pitchFamily="34" charset="0"/>
              </a:rPr>
              <a:t>Retired pay is calculated against the amount of the base pay at </a:t>
            </a:r>
            <a:r>
              <a:rPr lang="en-US" sz="2800" dirty="0" smtClean="0">
                <a:latin typeface="Calibri" pitchFamily="34" charset="0"/>
              </a:rPr>
              <a:t>retirement</a:t>
            </a:r>
          </a:p>
          <a:p>
            <a:pPr marL="0" indent="0">
              <a:buFontTx/>
              <a:buNone/>
              <a:defRPr/>
            </a:pPr>
            <a:endParaRPr lang="en-US" sz="1000" dirty="0" smtClean="0">
              <a:latin typeface="Calibri" pitchFamily="34" charset="0"/>
            </a:endParaRPr>
          </a:p>
          <a:p>
            <a:pPr marL="400050" lvl="1" indent="0">
              <a:buFont typeface="Arial" pitchFamily="34" charset="0"/>
              <a:buChar char="•"/>
              <a:defRPr/>
            </a:pPr>
            <a:r>
              <a:rPr lang="en-US" sz="2400" dirty="0" smtClean="0">
                <a:latin typeface="Calibri" pitchFamily="34" charset="0"/>
              </a:rPr>
              <a:t>  Multiplier </a:t>
            </a:r>
            <a:r>
              <a:rPr lang="en-US" sz="2400" dirty="0">
                <a:latin typeface="Calibri" pitchFamily="34" charset="0"/>
              </a:rPr>
              <a:t>is 2.5% per year of active </a:t>
            </a:r>
            <a:r>
              <a:rPr lang="en-US" sz="2400" dirty="0" smtClean="0">
                <a:latin typeface="Calibri" pitchFamily="34" charset="0"/>
              </a:rPr>
              <a:t>service plus 1405 time</a:t>
            </a:r>
          </a:p>
          <a:p>
            <a:pPr marL="400050" lvl="1" indent="0">
              <a:buFont typeface="Arial" pitchFamily="34" charset="0"/>
              <a:buChar char="•"/>
              <a:defRPr/>
            </a:pPr>
            <a:r>
              <a:rPr lang="en-US" sz="2400" dirty="0" smtClean="0">
                <a:latin typeface="Calibri" pitchFamily="34" charset="0"/>
              </a:rPr>
              <a:t>  COLA </a:t>
            </a:r>
            <a:r>
              <a:rPr lang="en-US" sz="2400" dirty="0">
                <a:latin typeface="Calibri" pitchFamily="34" charset="0"/>
              </a:rPr>
              <a:t>is at full rate as determined </a:t>
            </a:r>
            <a:r>
              <a:rPr lang="en-US" sz="2400" dirty="0" smtClean="0">
                <a:latin typeface="Calibri" pitchFamily="34" charset="0"/>
              </a:rPr>
              <a:t>by </a:t>
            </a:r>
            <a:r>
              <a:rPr lang="en-US" sz="2400" dirty="0">
                <a:latin typeface="Calibri" pitchFamily="34" charset="0"/>
              </a:rPr>
              <a:t>the </a:t>
            </a:r>
            <a:r>
              <a:rPr lang="en-US" sz="2400" dirty="0" smtClean="0">
                <a:latin typeface="Calibri" pitchFamily="34" charset="0"/>
              </a:rPr>
              <a:t>Consumer Price </a:t>
            </a:r>
            <a:r>
              <a:rPr lang="en-US" sz="2400" dirty="0">
                <a:latin typeface="Calibri" pitchFamily="34" charset="0"/>
              </a:rPr>
              <a:t>Index</a:t>
            </a:r>
          </a:p>
          <a:p>
            <a:pPr marL="0" indent="0">
              <a:buFontTx/>
              <a:buNone/>
              <a:defRPr/>
            </a:pPr>
            <a:endParaRPr lang="en-US" sz="28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idx="4294967295"/>
          </p:nvPr>
        </p:nvSpPr>
        <p:spPr>
          <a:xfrm>
            <a:off x="1344613" y="36513"/>
            <a:ext cx="7772400" cy="1223962"/>
          </a:xfrm>
        </p:spPr>
        <p:txBody>
          <a:bodyPr/>
          <a:lstStyle/>
          <a:p>
            <a:pPr>
              <a:defRPr/>
            </a:pPr>
            <a:r>
              <a:rPr lang="en-US" b="1" dirty="0" smtClean="0">
                <a:effectLst>
                  <a:outerShdw blurRad="38100" dist="38100" dir="2700000" algn="tl">
                    <a:srgbClr val="000000">
                      <a:alpha val="43137"/>
                    </a:srgbClr>
                  </a:outerShdw>
                </a:effectLst>
                <a:latin typeface="Calibri" pitchFamily="34" charset="0"/>
              </a:rPr>
              <a:t>High Three Average Formula </a:t>
            </a:r>
            <a:br>
              <a:rPr lang="en-US" b="1" dirty="0" smtClean="0">
                <a:effectLst>
                  <a:outerShdw blurRad="38100" dist="38100" dir="2700000" algn="tl">
                    <a:srgbClr val="000000">
                      <a:alpha val="43137"/>
                    </a:srgbClr>
                  </a:outerShdw>
                </a:effectLst>
                <a:latin typeface="Calibri" pitchFamily="34" charset="0"/>
              </a:rPr>
            </a:br>
            <a:r>
              <a:rPr lang="en-US" sz="2000" b="1" dirty="0" smtClean="0">
                <a:effectLst>
                  <a:outerShdw blurRad="38100" dist="38100" dir="2700000" algn="tl">
                    <a:srgbClr val="000000">
                      <a:alpha val="43137"/>
                    </a:srgbClr>
                  </a:outerShdw>
                </a:effectLst>
                <a:latin typeface="Calibri" pitchFamily="34" charset="0"/>
              </a:rPr>
              <a:t>DIEMS is </a:t>
            </a:r>
            <a:r>
              <a:rPr lang="en-US" sz="2000" b="1" dirty="0" smtClean="0">
                <a:latin typeface="Calibri" pitchFamily="34" charset="0"/>
              </a:rPr>
              <a:t>between 8 Sep 80 – 31 Jul 86</a:t>
            </a:r>
            <a:br>
              <a:rPr lang="en-US" sz="2000" b="1" dirty="0" smtClean="0">
                <a:latin typeface="Calibri" pitchFamily="34" charset="0"/>
              </a:rPr>
            </a:br>
            <a:r>
              <a:rPr lang="en-US" sz="2000" b="1" dirty="0" smtClean="0">
                <a:latin typeface="Calibri" pitchFamily="34" charset="0"/>
              </a:rPr>
              <a:t>Or AGR member eligible for REDUX declined the Career Status Bonus</a:t>
            </a:r>
            <a:endParaRPr lang="en-US" sz="2000" b="1" dirty="0">
              <a:effectLst>
                <a:outerShdw blurRad="38100" dist="38100" dir="2700000" algn="tl">
                  <a:srgbClr val="000000">
                    <a:alpha val="43137"/>
                  </a:srgbClr>
                </a:outerShdw>
              </a:effectLst>
              <a:latin typeface="Calibri" pitchFamily="34" charset="0"/>
            </a:endParaRPr>
          </a:p>
        </p:txBody>
      </p:sp>
      <p:sp>
        <p:nvSpPr>
          <p:cNvPr id="21507" name="Rectangle 3"/>
          <p:cNvSpPr>
            <a:spLocks noGrp="1" noChangeArrowheads="1"/>
          </p:cNvSpPr>
          <p:nvPr>
            <p:ph type="subTitle" idx="4294967295"/>
          </p:nvPr>
        </p:nvSpPr>
        <p:spPr>
          <a:xfrm>
            <a:off x="533400" y="1905000"/>
            <a:ext cx="8077200" cy="4419600"/>
          </a:xfrm>
        </p:spPr>
        <p:txBody>
          <a:bodyPr/>
          <a:lstStyle/>
          <a:p>
            <a:pPr marL="0" indent="0" algn="ctr">
              <a:lnSpc>
                <a:spcPct val="90000"/>
              </a:lnSpc>
              <a:buFontTx/>
              <a:buNone/>
            </a:pPr>
            <a:r>
              <a:rPr lang="en-US" sz="2200" b="1" smtClean="0">
                <a:latin typeface="Calibri" pitchFamily="34" charset="0"/>
              </a:rPr>
              <a:t>Years of Service x 2.5% x average 36 mo base pay = $ Retired Pay</a:t>
            </a:r>
          </a:p>
          <a:p>
            <a:pPr marL="0" indent="0">
              <a:lnSpc>
                <a:spcPct val="90000"/>
              </a:lnSpc>
              <a:buFontTx/>
              <a:buNone/>
            </a:pPr>
            <a:endParaRPr lang="en-US" sz="2800" smtClean="0"/>
          </a:p>
          <a:p>
            <a:pPr marL="0" indent="0">
              <a:lnSpc>
                <a:spcPct val="90000"/>
              </a:lnSpc>
              <a:buFontTx/>
              <a:buNone/>
            </a:pPr>
            <a:r>
              <a:rPr lang="en-US" sz="2800" smtClean="0">
                <a:latin typeface="Calibri" pitchFamily="34" charset="0"/>
              </a:rPr>
              <a:t>Retired pay is calculated against the average of the member’s highest 36 months of base pay</a:t>
            </a:r>
          </a:p>
          <a:p>
            <a:pPr marL="400050" lvl="1" indent="0">
              <a:buFont typeface="Arial" pitchFamily="34" charset="0"/>
              <a:buChar char="•"/>
            </a:pPr>
            <a:r>
              <a:rPr lang="en-US" sz="2400" smtClean="0">
                <a:latin typeface="Calibri" pitchFamily="34" charset="0"/>
              </a:rPr>
              <a:t> Multiplier is 2.5% per year of active service plus 1405 time</a:t>
            </a:r>
          </a:p>
          <a:p>
            <a:pPr marL="400050" lvl="1" indent="0">
              <a:buFont typeface="Arial" pitchFamily="34" charset="0"/>
              <a:buChar char="•"/>
            </a:pPr>
            <a:r>
              <a:rPr lang="en-US" sz="2400" smtClean="0">
                <a:latin typeface="Calibri" pitchFamily="34" charset="0"/>
              </a:rPr>
              <a:t>  COLA is at full rate as determined by the Consumer Price Index</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idx="4294967295"/>
          </p:nvPr>
        </p:nvSpPr>
        <p:spPr>
          <a:xfrm>
            <a:off x="1524000" y="76200"/>
            <a:ext cx="7772400" cy="974725"/>
          </a:xfrm>
        </p:spPr>
        <p:txBody>
          <a:bodyPr/>
          <a:lstStyle/>
          <a:p>
            <a:pPr>
              <a:defRPr/>
            </a:pPr>
            <a:r>
              <a:rPr lang="en-US" b="1" dirty="0" smtClean="0">
                <a:effectLst>
                  <a:outerShdw blurRad="38100" dist="38100" dir="2700000" algn="tl">
                    <a:srgbClr val="000000">
                      <a:alpha val="43137"/>
                    </a:srgbClr>
                  </a:outerShdw>
                </a:effectLst>
                <a:latin typeface="Calibri" pitchFamily="34" charset="0"/>
              </a:rPr>
              <a:t>REDUX Formula</a:t>
            </a:r>
            <a:br>
              <a:rPr lang="en-US" b="1" dirty="0" smtClean="0">
                <a:effectLst>
                  <a:outerShdw blurRad="38100" dist="38100" dir="2700000" algn="tl">
                    <a:srgbClr val="000000">
                      <a:alpha val="43137"/>
                    </a:srgbClr>
                  </a:outerShdw>
                </a:effectLst>
                <a:latin typeface="Calibri" pitchFamily="34" charset="0"/>
              </a:rPr>
            </a:br>
            <a:r>
              <a:rPr lang="en-US" sz="2000" b="1" dirty="0" smtClean="0">
                <a:latin typeface="Calibri" pitchFamily="34" charset="0"/>
              </a:rPr>
              <a:t>DIEMS is 1 Aug 86 or later</a:t>
            </a:r>
            <a:endParaRPr lang="en-US" sz="2000" b="1" dirty="0">
              <a:effectLst>
                <a:outerShdw blurRad="38100" dist="38100" dir="2700000" algn="tl">
                  <a:srgbClr val="000000">
                    <a:alpha val="43137"/>
                  </a:srgbClr>
                </a:outerShdw>
              </a:effectLst>
              <a:latin typeface="Calibri" pitchFamily="34" charset="0"/>
            </a:endParaRPr>
          </a:p>
        </p:txBody>
      </p:sp>
      <p:sp>
        <p:nvSpPr>
          <p:cNvPr id="57347" name="Rectangle 3"/>
          <p:cNvSpPr>
            <a:spLocks noGrp="1" noChangeArrowheads="1"/>
          </p:cNvSpPr>
          <p:nvPr>
            <p:ph type="subTitle" idx="4294967295"/>
          </p:nvPr>
        </p:nvSpPr>
        <p:spPr>
          <a:xfrm>
            <a:off x="533400" y="1676400"/>
            <a:ext cx="7924800" cy="4724400"/>
          </a:xfrm>
        </p:spPr>
        <p:txBody>
          <a:bodyPr/>
          <a:lstStyle/>
          <a:p>
            <a:pPr marL="533400" indent="-533400" algn="ctr" eaLnBrk="1" hangingPunct="1">
              <a:buFont typeface="Wingdings 2" pitchFamily="18" charset="2"/>
              <a:buNone/>
              <a:defRPr/>
            </a:pPr>
            <a:r>
              <a:rPr lang="en-US" sz="2300" b="1" dirty="0" smtClean="0">
                <a:latin typeface="Calibri" pitchFamily="34" charset="0"/>
              </a:rPr>
              <a:t>AGR member accepted the Career Status Bonus ($30,000) at 15 years of active service</a:t>
            </a:r>
          </a:p>
          <a:p>
            <a:pPr marL="533400" indent="-533400" algn="ctr" eaLnBrk="1" hangingPunct="1">
              <a:buFont typeface="Arial" pitchFamily="34" charset="0"/>
              <a:buChar char="•"/>
              <a:defRPr/>
            </a:pPr>
            <a:endParaRPr lang="en-US" sz="1050" b="1" dirty="0" smtClean="0">
              <a:latin typeface="Calibri" pitchFamily="34" charset="0"/>
            </a:endParaRPr>
          </a:p>
          <a:p>
            <a:pPr marL="533400" indent="-533400" eaLnBrk="1" hangingPunct="1">
              <a:spcBef>
                <a:spcPts val="0"/>
              </a:spcBef>
              <a:buFont typeface="Arial" pitchFamily="34" charset="0"/>
              <a:buChar char="•"/>
              <a:defRPr/>
            </a:pPr>
            <a:r>
              <a:rPr lang="en-US" sz="2200" dirty="0" smtClean="0">
                <a:latin typeface="Calibri" pitchFamily="34" charset="0"/>
              </a:rPr>
              <a:t>Retired pay is calculated against the average of the member’s highest 36 months of base pay</a:t>
            </a:r>
          </a:p>
          <a:p>
            <a:pPr marL="933450" lvl="1" indent="-533400" eaLnBrk="1" hangingPunct="1">
              <a:buFont typeface="Arial" pitchFamily="34" charset="0"/>
              <a:buChar char="•"/>
              <a:defRPr/>
            </a:pPr>
            <a:r>
              <a:rPr lang="en-US" sz="2200" dirty="0" smtClean="0">
                <a:latin typeface="Calibri" pitchFamily="34" charset="0"/>
              </a:rPr>
              <a:t>Multiplier is based on:</a:t>
            </a:r>
          </a:p>
          <a:p>
            <a:pPr marL="933450" lvl="1" indent="-533400" eaLnBrk="1" hangingPunct="1">
              <a:buFont typeface="Arial" pitchFamily="34" charset="0"/>
              <a:buChar char="•"/>
              <a:defRPr/>
            </a:pPr>
            <a:r>
              <a:rPr lang="en-US" sz="2200" dirty="0" smtClean="0">
                <a:latin typeface="Calibri" pitchFamily="34" charset="0"/>
              </a:rPr>
              <a:t>First 20 years multiplied by 2.0%</a:t>
            </a:r>
          </a:p>
          <a:p>
            <a:pPr marL="933450" lvl="1" indent="-533400" eaLnBrk="1" hangingPunct="1">
              <a:buFont typeface="Arial" pitchFamily="34" charset="0"/>
              <a:buChar char="•"/>
              <a:defRPr/>
            </a:pPr>
            <a:r>
              <a:rPr lang="en-US" sz="2200" dirty="0" smtClean="0">
                <a:latin typeface="Calibri" pitchFamily="34" charset="0"/>
              </a:rPr>
              <a:t>Each year after 20 until 30 multiplied by 3.5%</a:t>
            </a:r>
          </a:p>
          <a:p>
            <a:pPr marL="933450" lvl="1" indent="-533400" eaLnBrk="1" hangingPunct="1">
              <a:buFont typeface="Arial" pitchFamily="34" charset="0"/>
              <a:buChar char="•"/>
              <a:defRPr/>
            </a:pPr>
            <a:r>
              <a:rPr lang="en-US" sz="2200" dirty="0" smtClean="0">
                <a:latin typeface="Calibri" pitchFamily="34" charset="0"/>
              </a:rPr>
              <a:t>Reverts to 2.5% after 30 years</a:t>
            </a:r>
          </a:p>
          <a:p>
            <a:pPr marL="933450" lvl="1" indent="-533400" eaLnBrk="1" hangingPunct="1">
              <a:buFont typeface="Arial" pitchFamily="34" charset="0"/>
              <a:buChar char="•"/>
              <a:defRPr/>
            </a:pPr>
            <a:endParaRPr lang="en-US" sz="2200" dirty="0" smtClean="0">
              <a:latin typeface="Calibri" pitchFamily="34" charset="0"/>
            </a:endParaRPr>
          </a:p>
          <a:p>
            <a:pPr marL="533400" indent="-533400" eaLnBrk="1" hangingPunct="1">
              <a:buFont typeface="Arial" pitchFamily="34" charset="0"/>
              <a:buChar char="•"/>
              <a:defRPr/>
            </a:pPr>
            <a:r>
              <a:rPr lang="en-US" sz="2200" dirty="0" smtClean="0">
                <a:latin typeface="Calibri" pitchFamily="34" charset="0"/>
              </a:rPr>
              <a:t>COLA is 1% less than the full rate as determined by the Consumer Price Index </a:t>
            </a:r>
          </a:p>
          <a:p>
            <a:pPr marL="933450" lvl="1" indent="-533400" eaLnBrk="1" hangingPunct="1">
              <a:buFont typeface="Arial" pitchFamily="34" charset="0"/>
              <a:buChar char="•"/>
              <a:defRPr/>
            </a:pPr>
            <a:r>
              <a:rPr lang="en-US" dirty="0" smtClean="0">
                <a:latin typeface="Calibri" pitchFamily="34" charset="0"/>
              </a:rPr>
              <a:t>One time catch up at age 62</a:t>
            </a:r>
            <a:endParaRPr lang="en-US" sz="2300" b="1" dirty="0" smtClean="0">
              <a:latin typeface="Calibri" pitchFamily="34" charset="0"/>
            </a:endParaRPr>
          </a:p>
          <a:p>
            <a:pPr marL="533400" indent="-533400" eaLnBrk="1" hangingPunct="1">
              <a:buFont typeface="Arial" pitchFamily="34" charset="0"/>
              <a:buChar char="•"/>
              <a:defRPr/>
            </a:pPr>
            <a:endParaRPr lang="en-US" sz="8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ChangeArrowheads="1"/>
          </p:cNvSpPr>
          <p:nvPr/>
        </p:nvSpPr>
        <p:spPr bwMode="auto">
          <a:xfrm>
            <a:off x="685800" y="2927350"/>
            <a:ext cx="7886700" cy="3505200"/>
          </a:xfrm>
          <a:prstGeom prst="rect">
            <a:avLst/>
          </a:prstGeom>
          <a:noFill/>
          <a:ln w="9525">
            <a:noFill/>
            <a:prstDash val="dash"/>
            <a:miter lim="800000"/>
            <a:headEnd/>
            <a:tailEnd/>
          </a:ln>
        </p:spPr>
        <p:txBody>
          <a:bodyPr anchor="ctr">
            <a:spAutoFit/>
          </a:bodyPr>
          <a:lstStyle/>
          <a:p>
            <a:endParaRPr lang="en-US"/>
          </a:p>
        </p:txBody>
      </p:sp>
      <p:sp>
        <p:nvSpPr>
          <p:cNvPr id="23555" name="Text Box 5"/>
          <p:cNvSpPr txBox="1">
            <a:spLocks noChangeArrowheads="1"/>
          </p:cNvSpPr>
          <p:nvPr/>
        </p:nvSpPr>
        <p:spPr bwMode="auto">
          <a:xfrm>
            <a:off x="1565275" y="228600"/>
            <a:ext cx="6686550" cy="708025"/>
          </a:xfrm>
          <a:prstGeom prst="rect">
            <a:avLst/>
          </a:prstGeom>
          <a:noFill/>
          <a:ln w="38100">
            <a:noFill/>
            <a:miter lim="800000"/>
            <a:headEnd/>
            <a:tailEnd/>
          </a:ln>
        </p:spPr>
        <p:txBody>
          <a:bodyPr>
            <a:spAutoFit/>
          </a:bodyPr>
          <a:lstStyle/>
          <a:p>
            <a:pPr eaLnBrk="0" hangingPunct="0">
              <a:spcBef>
                <a:spcPct val="50000"/>
              </a:spcBef>
            </a:pPr>
            <a:r>
              <a:rPr lang="en-US" sz="4000" b="1" i="1">
                <a:solidFill>
                  <a:schemeClr val="bg2"/>
                </a:solidFill>
                <a:latin typeface="Calibri" pitchFamily="34" charset="0"/>
              </a:rPr>
              <a:t>AGR RETIREMENT PROCESS</a:t>
            </a:r>
          </a:p>
        </p:txBody>
      </p:sp>
      <p:sp>
        <p:nvSpPr>
          <p:cNvPr id="23556" name="Line 7"/>
          <p:cNvSpPr>
            <a:spLocks noChangeShapeType="1"/>
          </p:cNvSpPr>
          <p:nvPr/>
        </p:nvSpPr>
        <p:spPr bwMode="auto">
          <a:xfrm>
            <a:off x="2209800" y="2362200"/>
            <a:ext cx="5181600" cy="0"/>
          </a:xfrm>
          <a:prstGeom prst="line">
            <a:avLst/>
          </a:prstGeom>
          <a:noFill/>
          <a:ln w="3175">
            <a:solidFill>
              <a:schemeClr val="tx1"/>
            </a:solidFill>
            <a:round/>
            <a:headEnd/>
            <a:tailEnd type="triangle" w="med" len="med"/>
          </a:ln>
        </p:spPr>
        <p:txBody>
          <a:bodyPr wrap="none" anchor="ctr"/>
          <a:lstStyle/>
          <a:p>
            <a:endParaRPr lang="en-US"/>
          </a:p>
        </p:txBody>
      </p:sp>
      <p:sp>
        <p:nvSpPr>
          <p:cNvPr id="23557" name="Line 8"/>
          <p:cNvSpPr>
            <a:spLocks noChangeShapeType="1"/>
          </p:cNvSpPr>
          <p:nvPr/>
        </p:nvSpPr>
        <p:spPr bwMode="auto">
          <a:xfrm>
            <a:off x="920750" y="1447800"/>
            <a:ext cx="7331075" cy="5210175"/>
          </a:xfrm>
          <a:prstGeom prst="line">
            <a:avLst/>
          </a:prstGeom>
          <a:noFill/>
          <a:ln w="3175">
            <a:solidFill>
              <a:schemeClr val="tx1"/>
            </a:solidFill>
            <a:round/>
            <a:headEnd/>
            <a:tailEnd type="triangle" w="med" len="med"/>
          </a:ln>
        </p:spPr>
        <p:txBody>
          <a:bodyPr wrap="none" anchor="ctr"/>
          <a:lstStyle/>
          <a:p>
            <a:endParaRPr lang="en-US"/>
          </a:p>
        </p:txBody>
      </p:sp>
      <p:sp>
        <p:nvSpPr>
          <p:cNvPr id="23558" name="Line 9"/>
          <p:cNvSpPr>
            <a:spLocks noChangeShapeType="1"/>
          </p:cNvSpPr>
          <p:nvPr/>
        </p:nvSpPr>
        <p:spPr bwMode="auto">
          <a:xfrm>
            <a:off x="3048000" y="2971800"/>
            <a:ext cx="4724400" cy="0"/>
          </a:xfrm>
          <a:prstGeom prst="line">
            <a:avLst/>
          </a:prstGeom>
          <a:noFill/>
          <a:ln w="3175">
            <a:solidFill>
              <a:schemeClr val="tx1"/>
            </a:solidFill>
            <a:round/>
            <a:headEnd/>
            <a:tailEnd type="triangle" w="med" len="med"/>
          </a:ln>
        </p:spPr>
        <p:txBody>
          <a:bodyPr wrap="none" anchor="ctr"/>
          <a:lstStyle/>
          <a:p>
            <a:endParaRPr lang="en-US"/>
          </a:p>
        </p:txBody>
      </p:sp>
      <p:sp>
        <p:nvSpPr>
          <p:cNvPr id="23559" name="Line 10"/>
          <p:cNvSpPr>
            <a:spLocks noChangeShapeType="1"/>
          </p:cNvSpPr>
          <p:nvPr/>
        </p:nvSpPr>
        <p:spPr bwMode="auto">
          <a:xfrm>
            <a:off x="4876800" y="4267200"/>
            <a:ext cx="3733800" cy="0"/>
          </a:xfrm>
          <a:prstGeom prst="line">
            <a:avLst/>
          </a:prstGeom>
          <a:noFill/>
          <a:ln w="3175">
            <a:solidFill>
              <a:schemeClr val="tx1"/>
            </a:solidFill>
            <a:round/>
            <a:headEnd/>
            <a:tailEnd type="triangle" w="med" len="med"/>
          </a:ln>
        </p:spPr>
        <p:txBody>
          <a:bodyPr wrap="none" anchor="ctr"/>
          <a:lstStyle/>
          <a:p>
            <a:endParaRPr lang="en-US"/>
          </a:p>
        </p:txBody>
      </p:sp>
      <p:sp>
        <p:nvSpPr>
          <p:cNvPr id="23560" name="Line 12"/>
          <p:cNvSpPr>
            <a:spLocks noChangeShapeType="1"/>
          </p:cNvSpPr>
          <p:nvPr/>
        </p:nvSpPr>
        <p:spPr bwMode="auto">
          <a:xfrm flipH="1">
            <a:off x="1511300" y="4679950"/>
            <a:ext cx="3975100" cy="0"/>
          </a:xfrm>
          <a:prstGeom prst="line">
            <a:avLst/>
          </a:prstGeom>
          <a:noFill/>
          <a:ln w="3175">
            <a:solidFill>
              <a:schemeClr val="tx1"/>
            </a:solidFill>
            <a:round/>
            <a:headEnd/>
            <a:tailEnd type="triangle" w="med" len="med"/>
          </a:ln>
        </p:spPr>
        <p:txBody>
          <a:bodyPr wrap="none" anchor="ctr"/>
          <a:lstStyle/>
          <a:p>
            <a:endParaRPr lang="en-US"/>
          </a:p>
        </p:txBody>
      </p:sp>
      <p:sp>
        <p:nvSpPr>
          <p:cNvPr id="23561" name="Line 13"/>
          <p:cNvSpPr>
            <a:spLocks noChangeShapeType="1"/>
          </p:cNvSpPr>
          <p:nvPr/>
        </p:nvSpPr>
        <p:spPr bwMode="auto">
          <a:xfrm flipH="1">
            <a:off x="2120900" y="5410200"/>
            <a:ext cx="4356100" cy="0"/>
          </a:xfrm>
          <a:prstGeom prst="line">
            <a:avLst/>
          </a:prstGeom>
          <a:noFill/>
          <a:ln w="3175">
            <a:solidFill>
              <a:schemeClr val="tx1"/>
            </a:solidFill>
            <a:round/>
            <a:headEnd/>
            <a:tailEnd type="triangle" w="med" len="med"/>
          </a:ln>
        </p:spPr>
        <p:txBody>
          <a:bodyPr wrap="none" anchor="ctr"/>
          <a:lstStyle/>
          <a:p>
            <a:endParaRPr lang="en-US"/>
          </a:p>
        </p:txBody>
      </p:sp>
      <p:sp>
        <p:nvSpPr>
          <p:cNvPr id="23562" name="Line 14"/>
          <p:cNvSpPr>
            <a:spLocks noChangeShapeType="1"/>
          </p:cNvSpPr>
          <p:nvPr/>
        </p:nvSpPr>
        <p:spPr bwMode="auto">
          <a:xfrm flipH="1">
            <a:off x="2590800" y="5822950"/>
            <a:ext cx="4495800" cy="0"/>
          </a:xfrm>
          <a:prstGeom prst="line">
            <a:avLst/>
          </a:prstGeom>
          <a:noFill/>
          <a:ln w="3175">
            <a:solidFill>
              <a:schemeClr val="tx1"/>
            </a:solidFill>
            <a:round/>
            <a:headEnd/>
            <a:tailEnd type="triangle" w="med" len="med"/>
          </a:ln>
        </p:spPr>
        <p:txBody>
          <a:bodyPr wrap="none" anchor="ctr"/>
          <a:lstStyle/>
          <a:p>
            <a:endParaRPr lang="en-US"/>
          </a:p>
        </p:txBody>
      </p:sp>
      <p:sp>
        <p:nvSpPr>
          <p:cNvPr id="23563" name="Line 15"/>
          <p:cNvSpPr>
            <a:spLocks noChangeShapeType="1"/>
          </p:cNvSpPr>
          <p:nvPr/>
        </p:nvSpPr>
        <p:spPr bwMode="auto">
          <a:xfrm flipH="1">
            <a:off x="2908300" y="6280150"/>
            <a:ext cx="4787900" cy="0"/>
          </a:xfrm>
          <a:prstGeom prst="line">
            <a:avLst/>
          </a:prstGeom>
          <a:noFill/>
          <a:ln w="3175">
            <a:solidFill>
              <a:schemeClr val="tx1"/>
            </a:solidFill>
            <a:round/>
            <a:headEnd/>
            <a:tailEnd type="triangle" w="med" len="med"/>
          </a:ln>
        </p:spPr>
        <p:txBody>
          <a:bodyPr wrap="none" anchor="ctr"/>
          <a:lstStyle/>
          <a:p>
            <a:endParaRPr lang="en-US"/>
          </a:p>
        </p:txBody>
      </p:sp>
      <p:sp>
        <p:nvSpPr>
          <p:cNvPr id="23564" name="Text Box 16"/>
          <p:cNvSpPr txBox="1">
            <a:spLocks noChangeArrowheads="1"/>
          </p:cNvSpPr>
          <p:nvPr/>
        </p:nvSpPr>
        <p:spPr bwMode="auto">
          <a:xfrm>
            <a:off x="4267200" y="5975350"/>
            <a:ext cx="1308100" cy="366713"/>
          </a:xfrm>
          <a:prstGeom prst="rect">
            <a:avLst/>
          </a:prstGeom>
          <a:noFill/>
          <a:ln w="9525">
            <a:noFill/>
            <a:miter lim="800000"/>
            <a:headEnd/>
            <a:tailEnd/>
          </a:ln>
        </p:spPr>
        <p:txBody>
          <a:bodyPr>
            <a:spAutoFit/>
          </a:bodyPr>
          <a:lstStyle/>
          <a:p>
            <a:pPr eaLnBrk="0" hangingPunct="0"/>
            <a:r>
              <a:rPr lang="en-US" b="1">
                <a:solidFill>
                  <a:srgbClr val="0000CC"/>
                </a:solidFill>
                <a:latin typeface="Calibri" pitchFamily="34" charset="0"/>
              </a:rPr>
              <a:t>(RETIRE</a:t>
            </a:r>
            <a:r>
              <a:rPr lang="en-US" b="1">
                <a:solidFill>
                  <a:srgbClr val="0000CC"/>
                </a:solidFill>
                <a:latin typeface="Times New Roman" pitchFamily="18" charset="0"/>
              </a:rPr>
              <a:t>)</a:t>
            </a:r>
            <a:endParaRPr lang="en-US" b="1">
              <a:latin typeface="Times New Roman" pitchFamily="18" charset="0"/>
            </a:endParaRPr>
          </a:p>
        </p:txBody>
      </p:sp>
      <p:sp>
        <p:nvSpPr>
          <p:cNvPr id="23565" name="Text Box 17"/>
          <p:cNvSpPr txBox="1">
            <a:spLocks noChangeArrowheads="1"/>
          </p:cNvSpPr>
          <p:nvPr/>
        </p:nvSpPr>
        <p:spPr bwMode="auto">
          <a:xfrm>
            <a:off x="3200400" y="5518150"/>
            <a:ext cx="3657600" cy="366713"/>
          </a:xfrm>
          <a:prstGeom prst="rect">
            <a:avLst/>
          </a:prstGeom>
          <a:noFill/>
          <a:ln w="9525">
            <a:noFill/>
            <a:miter lim="800000"/>
            <a:headEnd/>
            <a:tailEnd/>
          </a:ln>
        </p:spPr>
        <p:txBody>
          <a:bodyPr>
            <a:spAutoFit/>
          </a:bodyPr>
          <a:lstStyle/>
          <a:p>
            <a:pPr eaLnBrk="0" hangingPunct="0"/>
            <a:r>
              <a:rPr lang="en-US" b="1">
                <a:solidFill>
                  <a:srgbClr val="0000CC"/>
                </a:solidFill>
                <a:latin typeface="Calibri" pitchFamily="34" charset="0"/>
              </a:rPr>
              <a:t>(TRANSITIONAL  LEAVE)</a:t>
            </a:r>
            <a:endParaRPr lang="en-US">
              <a:solidFill>
                <a:srgbClr val="0000CC"/>
              </a:solidFill>
              <a:latin typeface="Calibri" pitchFamily="34" charset="0"/>
            </a:endParaRPr>
          </a:p>
        </p:txBody>
      </p:sp>
      <p:sp>
        <p:nvSpPr>
          <p:cNvPr id="23566" name="Text Box 18"/>
          <p:cNvSpPr txBox="1">
            <a:spLocks noChangeArrowheads="1"/>
          </p:cNvSpPr>
          <p:nvPr/>
        </p:nvSpPr>
        <p:spPr bwMode="auto">
          <a:xfrm>
            <a:off x="2057400" y="4748213"/>
            <a:ext cx="3810000" cy="738187"/>
          </a:xfrm>
          <a:prstGeom prst="rect">
            <a:avLst/>
          </a:prstGeom>
          <a:noFill/>
          <a:ln w="9525">
            <a:noFill/>
            <a:miter lim="800000"/>
            <a:headEnd/>
            <a:tailEnd/>
          </a:ln>
        </p:spPr>
        <p:txBody>
          <a:bodyPr>
            <a:spAutoFit/>
          </a:bodyPr>
          <a:lstStyle/>
          <a:p>
            <a:pPr eaLnBrk="0" hangingPunct="0"/>
            <a:r>
              <a:rPr lang="en-US" b="1">
                <a:solidFill>
                  <a:srgbClr val="FF0000"/>
                </a:solidFill>
                <a:latin typeface="Calibri" pitchFamily="34" charset="0"/>
              </a:rPr>
              <a:t>(OUT THE DOOR) </a:t>
            </a:r>
            <a:r>
              <a:rPr lang="en-US" b="1">
                <a:solidFill>
                  <a:srgbClr val="0000CC"/>
                </a:solidFill>
                <a:latin typeface="Calibri" pitchFamily="34" charset="0"/>
              </a:rPr>
              <a:t>(PTDY up to </a:t>
            </a:r>
          </a:p>
          <a:p>
            <a:pPr eaLnBrk="0" hangingPunct="0"/>
            <a:r>
              <a:rPr lang="en-US" b="1">
                <a:solidFill>
                  <a:srgbClr val="0000CC"/>
                </a:solidFill>
                <a:latin typeface="Calibri" pitchFamily="34" charset="0"/>
              </a:rPr>
              <a:t>20 days granted by Command)</a:t>
            </a:r>
            <a:endParaRPr lang="en-US" sz="2400">
              <a:solidFill>
                <a:srgbClr val="660066"/>
              </a:solidFill>
              <a:latin typeface="Calibri" pitchFamily="34" charset="0"/>
            </a:endParaRPr>
          </a:p>
        </p:txBody>
      </p:sp>
      <p:sp>
        <p:nvSpPr>
          <p:cNvPr id="23567" name="Text Box 19"/>
          <p:cNvSpPr txBox="1">
            <a:spLocks noChangeArrowheads="1"/>
          </p:cNvSpPr>
          <p:nvPr/>
        </p:nvSpPr>
        <p:spPr bwMode="auto">
          <a:xfrm>
            <a:off x="1524000" y="4114800"/>
            <a:ext cx="4699000" cy="646113"/>
          </a:xfrm>
          <a:prstGeom prst="rect">
            <a:avLst/>
          </a:prstGeom>
          <a:noFill/>
          <a:ln w="9525">
            <a:noFill/>
            <a:miter lim="800000"/>
            <a:headEnd/>
            <a:tailEnd/>
          </a:ln>
        </p:spPr>
        <p:txBody>
          <a:bodyPr>
            <a:spAutoFit/>
          </a:bodyPr>
          <a:lstStyle/>
          <a:p>
            <a:pPr eaLnBrk="0" hangingPunct="0"/>
            <a:r>
              <a:rPr lang="en-US" b="1">
                <a:solidFill>
                  <a:srgbClr val="0000CC"/>
                </a:solidFill>
                <a:latin typeface="Calibri" pitchFamily="34" charset="0"/>
              </a:rPr>
              <a:t>OUT PROCESS AT </a:t>
            </a:r>
          </a:p>
          <a:p>
            <a:pPr eaLnBrk="0" hangingPunct="0"/>
            <a:r>
              <a:rPr lang="en-US" b="1">
                <a:solidFill>
                  <a:srgbClr val="0000CC"/>
                </a:solidFill>
                <a:latin typeface="Calibri" pitchFamily="34" charset="0"/>
              </a:rPr>
              <a:t>TRANSITION CENTER w/ Spouse</a:t>
            </a:r>
          </a:p>
        </p:txBody>
      </p:sp>
      <p:sp>
        <p:nvSpPr>
          <p:cNvPr id="23568" name="Text Box 21"/>
          <p:cNvSpPr txBox="1">
            <a:spLocks noChangeArrowheads="1"/>
          </p:cNvSpPr>
          <p:nvPr/>
        </p:nvSpPr>
        <p:spPr bwMode="auto">
          <a:xfrm>
            <a:off x="4876800" y="3352800"/>
            <a:ext cx="3886200" cy="915988"/>
          </a:xfrm>
          <a:prstGeom prst="rect">
            <a:avLst/>
          </a:prstGeom>
          <a:noFill/>
          <a:ln w="9525">
            <a:noFill/>
            <a:miter lim="800000"/>
            <a:headEnd/>
            <a:tailEnd/>
          </a:ln>
        </p:spPr>
        <p:txBody>
          <a:bodyPr>
            <a:spAutoFit/>
          </a:bodyPr>
          <a:lstStyle/>
          <a:p>
            <a:pPr eaLnBrk="0" hangingPunct="0"/>
            <a:r>
              <a:rPr lang="en-US" b="1">
                <a:solidFill>
                  <a:srgbClr val="0000CC"/>
                </a:solidFill>
                <a:latin typeface="Calibri" pitchFamily="34" charset="0"/>
              </a:rPr>
              <a:t>ACCELERATED VA PROCESSING (If Available in your state) </a:t>
            </a:r>
          </a:p>
          <a:p>
            <a:pPr eaLnBrk="0" hangingPunct="0"/>
            <a:r>
              <a:rPr lang="en-US" b="1">
                <a:solidFill>
                  <a:srgbClr val="0000CC"/>
                </a:solidFill>
                <a:latin typeface="Calibri" pitchFamily="34" charset="0"/>
              </a:rPr>
              <a:t>And MEDICAL OUT PROCESSING</a:t>
            </a:r>
          </a:p>
        </p:txBody>
      </p:sp>
      <p:sp>
        <p:nvSpPr>
          <p:cNvPr id="23569" name="Text Box 22"/>
          <p:cNvSpPr txBox="1">
            <a:spLocks noChangeArrowheads="1"/>
          </p:cNvSpPr>
          <p:nvPr/>
        </p:nvSpPr>
        <p:spPr bwMode="auto">
          <a:xfrm>
            <a:off x="2971800" y="2590800"/>
            <a:ext cx="5181600" cy="366713"/>
          </a:xfrm>
          <a:prstGeom prst="rect">
            <a:avLst/>
          </a:prstGeom>
          <a:noFill/>
          <a:ln w="9525">
            <a:noFill/>
            <a:miter lim="800000"/>
            <a:headEnd/>
            <a:tailEnd/>
          </a:ln>
        </p:spPr>
        <p:txBody>
          <a:bodyPr>
            <a:spAutoFit/>
          </a:bodyPr>
          <a:lstStyle/>
          <a:p>
            <a:pPr eaLnBrk="0" hangingPunct="0"/>
            <a:r>
              <a:rPr lang="en-US" b="1">
                <a:latin typeface="Calibri" pitchFamily="34" charset="0"/>
              </a:rPr>
              <a:t>1 Year out: </a:t>
            </a:r>
            <a:r>
              <a:rPr lang="en-US" b="1">
                <a:solidFill>
                  <a:srgbClr val="0000CC"/>
                </a:solidFill>
                <a:latin typeface="Calibri" pitchFamily="34" charset="0"/>
              </a:rPr>
              <a:t>(SUBMIT RETIREMENT REQUEST)</a:t>
            </a:r>
          </a:p>
        </p:txBody>
      </p:sp>
      <p:sp>
        <p:nvSpPr>
          <p:cNvPr id="23570" name="Text Box 23"/>
          <p:cNvSpPr txBox="1">
            <a:spLocks noChangeArrowheads="1"/>
          </p:cNvSpPr>
          <p:nvPr/>
        </p:nvSpPr>
        <p:spPr bwMode="auto">
          <a:xfrm>
            <a:off x="2286000" y="1995488"/>
            <a:ext cx="6629400" cy="366712"/>
          </a:xfrm>
          <a:prstGeom prst="rect">
            <a:avLst/>
          </a:prstGeom>
          <a:noFill/>
          <a:ln w="9525">
            <a:noFill/>
            <a:miter lim="800000"/>
            <a:headEnd/>
            <a:tailEnd/>
          </a:ln>
        </p:spPr>
        <p:txBody>
          <a:bodyPr>
            <a:spAutoFit/>
          </a:bodyPr>
          <a:lstStyle/>
          <a:p>
            <a:pPr eaLnBrk="0" hangingPunct="0"/>
            <a:r>
              <a:rPr lang="en-US" b="1">
                <a:latin typeface="Calibri" pitchFamily="34" charset="0"/>
              </a:rPr>
              <a:t>1 Year out: </a:t>
            </a:r>
            <a:r>
              <a:rPr lang="en-US" b="1">
                <a:solidFill>
                  <a:srgbClr val="0000CC"/>
                </a:solidFill>
                <a:latin typeface="Calibri" pitchFamily="34" charset="0"/>
              </a:rPr>
              <a:t>(GATHER CIV-MIL MED DOCS/UPDATE DA 201)</a:t>
            </a:r>
          </a:p>
        </p:txBody>
      </p:sp>
      <p:sp>
        <p:nvSpPr>
          <p:cNvPr id="23571" name="Line 24"/>
          <p:cNvSpPr>
            <a:spLocks noChangeShapeType="1"/>
          </p:cNvSpPr>
          <p:nvPr/>
        </p:nvSpPr>
        <p:spPr bwMode="auto">
          <a:xfrm>
            <a:off x="1308100" y="1708150"/>
            <a:ext cx="5778500" cy="0"/>
          </a:xfrm>
          <a:prstGeom prst="line">
            <a:avLst/>
          </a:prstGeom>
          <a:noFill/>
          <a:ln w="3175">
            <a:solidFill>
              <a:schemeClr val="tx1"/>
            </a:solidFill>
            <a:round/>
            <a:headEnd/>
            <a:tailEnd type="triangle" w="med" len="med"/>
          </a:ln>
        </p:spPr>
        <p:txBody>
          <a:bodyPr wrap="none" anchor="ctr"/>
          <a:lstStyle/>
          <a:p>
            <a:endParaRPr lang="en-US"/>
          </a:p>
        </p:txBody>
      </p:sp>
      <p:sp>
        <p:nvSpPr>
          <p:cNvPr id="23572" name="Text Box 25"/>
          <p:cNvSpPr txBox="1">
            <a:spLocks noChangeArrowheads="1"/>
          </p:cNvSpPr>
          <p:nvPr/>
        </p:nvSpPr>
        <p:spPr bwMode="auto">
          <a:xfrm>
            <a:off x="1079500" y="1371600"/>
            <a:ext cx="6464300" cy="369888"/>
          </a:xfrm>
          <a:prstGeom prst="rect">
            <a:avLst/>
          </a:prstGeom>
          <a:noFill/>
          <a:ln w="9525">
            <a:noFill/>
            <a:miter lim="800000"/>
            <a:headEnd/>
            <a:tailEnd/>
          </a:ln>
        </p:spPr>
        <p:txBody>
          <a:bodyPr>
            <a:spAutoFit/>
          </a:bodyPr>
          <a:lstStyle/>
          <a:p>
            <a:pPr algn="ctr" eaLnBrk="0" hangingPunct="0"/>
            <a:r>
              <a:rPr lang="en-US" b="1">
                <a:latin typeface="Calibri" pitchFamily="34" charset="0"/>
              </a:rPr>
              <a:t>WITHIN 1 YEAR OF RETIREMENT DATE </a:t>
            </a:r>
            <a:r>
              <a:rPr lang="en-US" b="1">
                <a:solidFill>
                  <a:srgbClr val="0000CC"/>
                </a:solidFill>
                <a:latin typeface="Calibri" pitchFamily="34" charset="0"/>
              </a:rPr>
              <a:t>(TAP/ACAP WORKSHOP)</a:t>
            </a:r>
            <a:endParaRPr lang="en-US" b="1">
              <a:latin typeface="Calibri" pitchFamily="34" charset="0"/>
            </a:endParaRPr>
          </a:p>
        </p:txBody>
      </p:sp>
      <p:sp>
        <p:nvSpPr>
          <p:cNvPr id="23573" name="Text Box 26"/>
          <p:cNvSpPr txBox="1">
            <a:spLocks noChangeArrowheads="1"/>
          </p:cNvSpPr>
          <p:nvPr/>
        </p:nvSpPr>
        <p:spPr bwMode="auto">
          <a:xfrm>
            <a:off x="914400" y="3198813"/>
            <a:ext cx="2362200" cy="915987"/>
          </a:xfrm>
          <a:prstGeom prst="rect">
            <a:avLst/>
          </a:prstGeom>
          <a:noFill/>
          <a:ln w="9525">
            <a:noFill/>
            <a:miter lim="800000"/>
            <a:headEnd/>
            <a:tailEnd/>
          </a:ln>
        </p:spPr>
        <p:txBody>
          <a:bodyPr>
            <a:spAutoFit/>
          </a:bodyPr>
          <a:lstStyle/>
          <a:p>
            <a:pPr algn="ctr" eaLnBrk="0" hangingPunct="0"/>
            <a:r>
              <a:rPr lang="en-US" b="1">
                <a:solidFill>
                  <a:srgbClr val="FF0000"/>
                </a:solidFill>
                <a:latin typeface="Calibri" pitchFamily="34" charset="0"/>
              </a:rPr>
              <a:t>6 MONTH WINDOW</a:t>
            </a:r>
          </a:p>
          <a:p>
            <a:pPr algn="ctr" eaLnBrk="0" hangingPunct="0"/>
            <a:r>
              <a:rPr lang="en-US" b="1">
                <a:solidFill>
                  <a:srgbClr val="FF0000"/>
                </a:solidFill>
                <a:latin typeface="Calibri" pitchFamily="34" charset="0"/>
              </a:rPr>
              <a:t>(Not less than 90 days prior to Retirement!)</a:t>
            </a:r>
          </a:p>
        </p:txBody>
      </p:sp>
      <p:sp>
        <p:nvSpPr>
          <p:cNvPr id="2" name="Rectangle 1"/>
          <p:cNvSpPr/>
          <p:nvPr/>
        </p:nvSpPr>
        <p:spPr>
          <a:xfrm>
            <a:off x="381000" y="3198813"/>
            <a:ext cx="8382000" cy="3459162"/>
          </a:xfrm>
          <a:prstGeom prst="rect">
            <a:avLst/>
          </a:prstGeom>
          <a:solidFill>
            <a:schemeClr val="bg2">
              <a:lumMod val="85000"/>
              <a:alpha val="44000"/>
            </a:schemeClr>
          </a:solidFill>
          <a:ln>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a:xfrm>
            <a:off x="609600" y="3810000"/>
            <a:ext cx="8001000" cy="2819400"/>
          </a:xfrm>
        </p:spPr>
        <p:txBody>
          <a:bodyPr lIns="91440" tIns="45720" rIns="91440" bIns="45720"/>
          <a:lstStyle/>
          <a:p>
            <a:pPr>
              <a:buFont typeface="Arial" pitchFamily="34" charset="0"/>
              <a:buChar char="•"/>
            </a:pPr>
            <a:r>
              <a:rPr lang="en-US" sz="2800" smtClean="0">
                <a:latin typeface="Calibri" pitchFamily="34" charset="0"/>
              </a:rPr>
              <a:t>Loss of benefits</a:t>
            </a:r>
          </a:p>
          <a:p>
            <a:pPr lvl="1">
              <a:buFont typeface="Arial" pitchFamily="34" charset="0"/>
              <a:buChar char="•"/>
            </a:pPr>
            <a:r>
              <a:rPr lang="en-US" sz="2400" smtClean="0">
                <a:latin typeface="Calibri" pitchFamily="34" charset="0"/>
              </a:rPr>
              <a:t>Concurrent Retired and Disability Pay </a:t>
            </a:r>
          </a:p>
          <a:p>
            <a:pPr lvl="1">
              <a:buFont typeface="Arial" pitchFamily="34" charset="0"/>
              <a:buChar char="•"/>
            </a:pPr>
            <a:r>
              <a:rPr lang="en-US" sz="2400" smtClean="0">
                <a:latin typeface="Calibri" pitchFamily="34" charset="0"/>
              </a:rPr>
              <a:t>The VA cannot compensate for disability compensated by the military.</a:t>
            </a:r>
          </a:p>
          <a:p>
            <a:pPr>
              <a:buFont typeface="Wingdings 3" pitchFamily="18" charset="2"/>
              <a:buNone/>
            </a:pPr>
            <a:endParaRPr lang="en-US" smtClean="0">
              <a:latin typeface="Calibri" pitchFamily="34" charset="0"/>
            </a:endParaRPr>
          </a:p>
        </p:txBody>
      </p:sp>
      <p:sp>
        <p:nvSpPr>
          <p:cNvPr id="24579" name="Title 2"/>
          <p:cNvSpPr>
            <a:spLocks noGrp="1"/>
          </p:cNvSpPr>
          <p:nvPr>
            <p:ph type="title"/>
          </p:nvPr>
        </p:nvSpPr>
        <p:spPr bwMode="auto">
          <a:xfrm>
            <a:off x="381000" y="1371600"/>
            <a:ext cx="8229600" cy="838200"/>
          </a:xfrm>
        </p:spPr>
        <p:txBody>
          <a:bodyPr lIns="91440" tIns="45720" rIns="91440" bIns="45720" anchor="t"/>
          <a:lstStyle/>
          <a:p>
            <a:r>
              <a:rPr lang="en-US" b="1" u="sng" smtClean="0">
                <a:latin typeface="Calibri" pitchFamily="34" charset="0"/>
              </a:rPr>
              <a:t>Disability Separation or Retirement Process</a:t>
            </a:r>
          </a:p>
        </p:txBody>
      </p:sp>
      <p:sp>
        <p:nvSpPr>
          <p:cNvPr id="24580"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816E2F25-0BAF-46CC-ACA3-80281F6D2EBE}" type="slidenum">
              <a:rPr lang="en-US" smtClean="0">
                <a:solidFill>
                  <a:schemeClr val="tx1"/>
                </a:solidFill>
                <a:cs typeface="Arial" pitchFamily="34" charset="0"/>
              </a:rPr>
              <a:pPr fontAlgn="base">
                <a:spcBef>
                  <a:spcPct val="0"/>
                </a:spcBef>
                <a:spcAft>
                  <a:spcPct val="0"/>
                </a:spcAft>
                <a:defRPr/>
              </a:pPr>
              <a:t>16</a:t>
            </a:fld>
            <a:endParaRPr lang="en-US" smtClean="0">
              <a:solidFill>
                <a:schemeClr val="tx1"/>
              </a:solidFill>
              <a:cs typeface="Arial" pitchFamily="34" charset="0"/>
            </a:endParaRPr>
          </a:p>
        </p:txBody>
      </p:sp>
      <p:sp>
        <p:nvSpPr>
          <p:cNvPr id="24581" name="TextBox 6"/>
          <p:cNvSpPr txBox="1">
            <a:spLocks noChangeArrowheads="1"/>
          </p:cNvSpPr>
          <p:nvPr/>
        </p:nvSpPr>
        <p:spPr bwMode="auto">
          <a:xfrm>
            <a:off x="1600200" y="1524000"/>
            <a:ext cx="6096000" cy="1816100"/>
          </a:xfrm>
          <a:prstGeom prst="rect">
            <a:avLst/>
          </a:prstGeom>
          <a:noFill/>
          <a:ln w="9525">
            <a:noFill/>
            <a:miter lim="800000"/>
            <a:headEnd/>
            <a:tailEnd/>
          </a:ln>
        </p:spPr>
        <p:txBody>
          <a:bodyPr>
            <a:spAutoFit/>
          </a:bodyPr>
          <a:lstStyle/>
          <a:p>
            <a:r>
              <a:rPr lang="en-US" sz="2800" b="1">
                <a:latin typeface="Calibri" pitchFamily="34" charset="0"/>
              </a:rPr>
              <a:t>AGR Soldiers with 20 years of Active Service are qualified for a length of Service Retirement and SHOULD NOT process for a Disability Retirement!</a:t>
            </a:r>
          </a:p>
        </p:txBody>
      </p:sp>
      <p:sp>
        <p:nvSpPr>
          <p:cNvPr id="6" name="Title 1"/>
          <p:cNvSpPr txBox="1">
            <a:spLocks/>
          </p:cNvSpPr>
          <p:nvPr/>
        </p:nvSpPr>
        <p:spPr bwMode="black">
          <a:xfrm>
            <a:off x="1447800" y="0"/>
            <a:ext cx="7696200" cy="1219200"/>
          </a:xfrm>
          <a:prstGeom prst="rect">
            <a:avLst/>
          </a:prstGeom>
          <a:noFill/>
          <a:ln w="9525">
            <a:noFill/>
            <a:miter lim="800000"/>
            <a:headEnd/>
            <a:tailEnd/>
          </a:ln>
          <a:extLst/>
        </p:spPr>
        <p:txBody>
          <a:bodyPr lIns="0" tIns="45709" rIns="0" bIns="0" anchor="ctr"/>
          <a:lstStyle>
            <a:lvl1pPr algn="l" rtl="0" eaLnBrk="0" fontAlgn="base" hangingPunct="0">
              <a:spcBef>
                <a:spcPct val="0"/>
              </a:spcBef>
              <a:spcAft>
                <a:spcPct val="0"/>
              </a:spcAft>
              <a:defRPr sz="3200" kern="1200">
                <a:solidFill>
                  <a:schemeClr val="bg2"/>
                </a:solidFill>
                <a:latin typeface="+mj-lt"/>
                <a:ea typeface="+mj-ea"/>
                <a:cs typeface="+mj-cs"/>
              </a:defRPr>
            </a:lvl1pPr>
            <a:lvl2pPr algn="l" rtl="0" eaLnBrk="0" fontAlgn="base" hangingPunct="0">
              <a:spcBef>
                <a:spcPct val="0"/>
              </a:spcBef>
              <a:spcAft>
                <a:spcPct val="0"/>
              </a:spcAft>
              <a:defRPr sz="3200">
                <a:solidFill>
                  <a:schemeClr val="bg2"/>
                </a:solidFill>
                <a:latin typeface="Arial" charset="0"/>
              </a:defRPr>
            </a:lvl2pPr>
            <a:lvl3pPr algn="l" rtl="0" eaLnBrk="0" fontAlgn="base" hangingPunct="0">
              <a:spcBef>
                <a:spcPct val="0"/>
              </a:spcBef>
              <a:spcAft>
                <a:spcPct val="0"/>
              </a:spcAft>
              <a:defRPr sz="3200">
                <a:solidFill>
                  <a:schemeClr val="bg2"/>
                </a:solidFill>
                <a:latin typeface="Arial" charset="0"/>
              </a:defRPr>
            </a:lvl3pPr>
            <a:lvl4pPr algn="l" rtl="0" eaLnBrk="0" fontAlgn="base" hangingPunct="0">
              <a:spcBef>
                <a:spcPct val="0"/>
              </a:spcBef>
              <a:spcAft>
                <a:spcPct val="0"/>
              </a:spcAft>
              <a:defRPr sz="3200">
                <a:solidFill>
                  <a:schemeClr val="bg2"/>
                </a:solidFill>
                <a:latin typeface="Arial" charset="0"/>
              </a:defRPr>
            </a:lvl4pPr>
            <a:lvl5pPr algn="l" rtl="0" eaLnBrk="0" fontAlgn="base" hangingPunct="0">
              <a:spcBef>
                <a:spcPct val="0"/>
              </a:spcBef>
              <a:spcAft>
                <a:spcPct val="0"/>
              </a:spcAft>
              <a:defRPr sz="3200">
                <a:solidFill>
                  <a:schemeClr val="bg2"/>
                </a:solidFill>
                <a:latin typeface="Arial" charset="0"/>
              </a:defRPr>
            </a:lvl5pPr>
            <a:lvl6pPr marL="133320" algn="l" rtl="0" eaLnBrk="1" fontAlgn="base" hangingPunct="1">
              <a:spcBef>
                <a:spcPct val="0"/>
              </a:spcBef>
              <a:spcAft>
                <a:spcPct val="0"/>
              </a:spcAft>
              <a:defRPr sz="5000">
                <a:solidFill>
                  <a:schemeClr val="tx2"/>
                </a:solidFill>
                <a:latin typeface="Arial" charset="0"/>
              </a:defRPr>
            </a:lvl6pPr>
            <a:lvl7pPr marL="266639" algn="l" rtl="0" eaLnBrk="1" fontAlgn="base" hangingPunct="1">
              <a:spcBef>
                <a:spcPct val="0"/>
              </a:spcBef>
              <a:spcAft>
                <a:spcPct val="0"/>
              </a:spcAft>
              <a:defRPr sz="5000">
                <a:solidFill>
                  <a:schemeClr val="tx2"/>
                </a:solidFill>
                <a:latin typeface="Arial" charset="0"/>
              </a:defRPr>
            </a:lvl7pPr>
            <a:lvl8pPr marL="399959" algn="l" rtl="0" eaLnBrk="1" fontAlgn="base" hangingPunct="1">
              <a:spcBef>
                <a:spcPct val="0"/>
              </a:spcBef>
              <a:spcAft>
                <a:spcPct val="0"/>
              </a:spcAft>
              <a:defRPr sz="5000">
                <a:solidFill>
                  <a:schemeClr val="tx2"/>
                </a:solidFill>
                <a:latin typeface="Arial" charset="0"/>
              </a:defRPr>
            </a:lvl8pPr>
            <a:lvl9pPr marL="533278" algn="l" rtl="0" eaLnBrk="1" fontAlgn="base" hangingPunct="1">
              <a:spcBef>
                <a:spcPct val="0"/>
              </a:spcBef>
              <a:spcAft>
                <a:spcPct val="0"/>
              </a:spcAft>
              <a:defRPr sz="5000">
                <a:solidFill>
                  <a:schemeClr val="tx2"/>
                </a:solidFill>
                <a:latin typeface="Arial" charset="0"/>
              </a:defRPr>
            </a:lvl9pPr>
          </a:lstStyle>
          <a:p>
            <a:pPr>
              <a:defRPr/>
            </a:pPr>
            <a:r>
              <a:rPr lang="en-US" sz="4000" b="1" smtClean="0">
                <a:effectLst>
                  <a:outerShdw blurRad="38100" dist="38100" dir="2700000" algn="tl">
                    <a:srgbClr val="000000">
                      <a:alpha val="43137"/>
                    </a:srgbClr>
                  </a:outerShdw>
                </a:effectLst>
                <a:latin typeface="Calibri" pitchFamily="34" charset="0"/>
              </a:rPr>
              <a:t>Medical Retirements</a:t>
            </a:r>
            <a:endParaRPr lang="en-US" sz="4000" b="1" dirty="0">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bwMode="auto">
          <a:xfrm>
            <a:off x="1219200" y="381000"/>
            <a:ext cx="8153400" cy="533400"/>
          </a:xfrm>
        </p:spPr>
        <p:txBody>
          <a:bodyPr lIns="91440" tIns="45720" rIns="91440" bIns="45720" anchor="t"/>
          <a:lstStyle/>
          <a:p>
            <a:pPr eaLnBrk="1" hangingPunct="1"/>
            <a:r>
              <a:rPr lang="en-US" sz="2800" b="1" smtClean="0">
                <a:latin typeface="Calibri" pitchFamily="34" charset="0"/>
              </a:rPr>
              <a:t>ARNG Soldiers Options at time of Disability Rating</a:t>
            </a:r>
          </a:p>
        </p:txBody>
      </p:sp>
      <p:sp>
        <p:nvSpPr>
          <p:cNvPr id="25603" name="TextBox 12"/>
          <p:cNvSpPr txBox="1">
            <a:spLocks noChangeArrowheads="1"/>
          </p:cNvSpPr>
          <p:nvPr/>
        </p:nvSpPr>
        <p:spPr bwMode="auto">
          <a:xfrm>
            <a:off x="2667000" y="2057400"/>
            <a:ext cx="184150" cy="369888"/>
          </a:xfrm>
          <a:prstGeom prst="rect">
            <a:avLst/>
          </a:prstGeom>
          <a:noFill/>
          <a:ln w="9525">
            <a:noFill/>
            <a:miter lim="800000"/>
            <a:headEnd/>
            <a:tailEnd/>
          </a:ln>
        </p:spPr>
        <p:txBody>
          <a:bodyPr wrap="none">
            <a:spAutoFit/>
          </a:bodyPr>
          <a:lstStyle/>
          <a:p>
            <a:endParaRPr lang="en-US"/>
          </a:p>
        </p:txBody>
      </p:sp>
      <p:sp>
        <p:nvSpPr>
          <p:cNvPr id="6" name="Rectangle 5"/>
          <p:cNvSpPr/>
          <p:nvPr/>
        </p:nvSpPr>
        <p:spPr>
          <a:xfrm>
            <a:off x="685800" y="1447800"/>
            <a:ext cx="7620000" cy="5170488"/>
          </a:xfrm>
          <a:prstGeom prst="rect">
            <a:avLst/>
          </a:prstGeom>
        </p:spPr>
        <p:txBody>
          <a:bodyPr>
            <a:spAutoFit/>
          </a:bodyPr>
          <a:lstStyle/>
          <a:p>
            <a:pPr marL="382588" indent="-342900">
              <a:spcBef>
                <a:spcPts val="0"/>
              </a:spcBef>
              <a:spcAft>
                <a:spcPts val="0"/>
              </a:spcAft>
              <a:buSzPct val="100000"/>
              <a:defRPr/>
            </a:pPr>
            <a:endParaRPr lang="en-US" sz="2400" kern="0" dirty="0">
              <a:solidFill>
                <a:srgbClr val="000000"/>
              </a:solidFill>
              <a:latin typeface="+mn-lt"/>
              <a:sym typeface="Arial" pitchFamily="34" charset="0"/>
            </a:endParaRPr>
          </a:p>
          <a:p>
            <a:pPr marL="382588"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ARNG Soldiers with 20 year NOE but less than 20 years Active Service</a:t>
            </a:r>
          </a:p>
          <a:p>
            <a:pPr marL="382588" indent="-342900">
              <a:spcBef>
                <a:spcPts val="0"/>
              </a:spcBef>
              <a:spcAft>
                <a:spcPts val="0"/>
              </a:spcAft>
              <a:buSzPct val="100000"/>
              <a:defRPr/>
            </a:pPr>
            <a:endParaRPr lang="en-US" sz="1100" kern="0" dirty="0">
              <a:solidFill>
                <a:srgbClr val="000000"/>
              </a:solidFill>
              <a:latin typeface="Calibri" pitchFamily="34" charset="0"/>
              <a:sym typeface="Arial" pitchFamily="34" charset="0"/>
            </a:endParaRPr>
          </a:p>
          <a:p>
            <a:pPr marL="839788" lvl="1"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20% or less disability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Take Severance and waive retired pay and benefits at age of eligibility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Waive Severance to take non-regular retired pay at the age of eligibility  </a:t>
            </a:r>
          </a:p>
          <a:p>
            <a:pPr marL="1296988" lvl="2" indent="-342900">
              <a:spcBef>
                <a:spcPts val="0"/>
              </a:spcBef>
              <a:spcAft>
                <a:spcPts val="0"/>
              </a:spcAft>
              <a:buSzPct val="100000"/>
              <a:defRPr/>
            </a:pPr>
            <a:endParaRPr lang="en-US" sz="1100" kern="0" dirty="0">
              <a:solidFill>
                <a:srgbClr val="000000"/>
              </a:solidFill>
              <a:latin typeface="Calibri" pitchFamily="34" charset="0"/>
              <a:sym typeface="Arial" pitchFamily="34" charset="0"/>
            </a:endParaRPr>
          </a:p>
          <a:p>
            <a:pPr marL="839788" lvl="1"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30% or greater disability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TDRL/PDRL</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Apply for Non-Regular Retirement at age of eligibility to receive CRDP – Notify DFAS</a:t>
            </a:r>
          </a:p>
          <a:p>
            <a:pPr marL="839788" lvl="1" indent="-342900">
              <a:spcBef>
                <a:spcPts val="0"/>
              </a:spcBef>
              <a:spcAft>
                <a:spcPts val="0"/>
              </a:spcAft>
              <a:buSzPct val="100000"/>
              <a:defRPr/>
            </a:pPr>
            <a:endParaRPr lang="en-US" sz="2000" kern="0" dirty="0">
              <a:solidFill>
                <a:srgbClr val="000000"/>
              </a:solidFill>
              <a:latin typeface="+mn-lt"/>
              <a:sym typeface="Arial" pitchFamily="34" charset="0"/>
            </a:endParaRPr>
          </a:p>
        </p:txBody>
      </p:sp>
      <p:sp>
        <p:nvSpPr>
          <p:cNvPr id="25605"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AEFD1C6D-18E9-4644-9563-FB726994866C}" type="slidenum">
              <a:rPr lang="en-US" smtClean="0">
                <a:solidFill>
                  <a:schemeClr val="tx1"/>
                </a:solidFill>
                <a:cs typeface="Arial" pitchFamily="34" charset="0"/>
              </a:rPr>
              <a:pPr fontAlgn="base">
                <a:spcBef>
                  <a:spcPct val="0"/>
                </a:spcBef>
                <a:spcAft>
                  <a:spcPct val="0"/>
                </a:spcAft>
                <a:defRPr/>
              </a:pPr>
              <a:t>17</a:t>
            </a:fld>
            <a:endParaRPr lang="en-US" smtClean="0">
              <a:solidFill>
                <a:schemeClr val="tx1"/>
              </a:solidFill>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2"/>
          <p:cNvSpPr txBox="1">
            <a:spLocks noChangeArrowheads="1"/>
          </p:cNvSpPr>
          <p:nvPr/>
        </p:nvSpPr>
        <p:spPr bwMode="auto">
          <a:xfrm>
            <a:off x="2667000" y="2057400"/>
            <a:ext cx="184150" cy="369888"/>
          </a:xfrm>
          <a:prstGeom prst="rect">
            <a:avLst/>
          </a:prstGeom>
          <a:noFill/>
          <a:ln w="9525">
            <a:noFill/>
            <a:miter lim="800000"/>
            <a:headEnd/>
            <a:tailEnd/>
          </a:ln>
        </p:spPr>
        <p:txBody>
          <a:bodyPr wrap="none">
            <a:spAutoFit/>
          </a:bodyPr>
          <a:lstStyle/>
          <a:p>
            <a:endParaRPr lang="en-US"/>
          </a:p>
        </p:txBody>
      </p:sp>
      <p:sp>
        <p:nvSpPr>
          <p:cNvPr id="6" name="Rectangle 5"/>
          <p:cNvSpPr/>
          <p:nvPr/>
        </p:nvSpPr>
        <p:spPr>
          <a:xfrm>
            <a:off x="762000" y="1219200"/>
            <a:ext cx="7620000" cy="5540375"/>
          </a:xfrm>
          <a:prstGeom prst="rect">
            <a:avLst/>
          </a:prstGeom>
        </p:spPr>
        <p:txBody>
          <a:bodyPr>
            <a:spAutoFit/>
          </a:bodyPr>
          <a:lstStyle/>
          <a:p>
            <a:pPr marL="382588" indent="-342900">
              <a:spcBef>
                <a:spcPts val="0"/>
              </a:spcBef>
              <a:spcAft>
                <a:spcPts val="0"/>
              </a:spcAft>
              <a:buSzPct val="100000"/>
              <a:defRPr/>
            </a:pPr>
            <a:endParaRPr lang="en-US" sz="2400" kern="0" dirty="0">
              <a:solidFill>
                <a:srgbClr val="000000"/>
              </a:solidFill>
              <a:latin typeface="Calibri" pitchFamily="34" charset="0"/>
              <a:sym typeface="Arial" pitchFamily="34" charset="0"/>
            </a:endParaRPr>
          </a:p>
          <a:p>
            <a:pPr marL="382588"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ARNG Soldiers with 15 year NOE eligibility</a:t>
            </a:r>
          </a:p>
          <a:p>
            <a:pPr marL="839788" lvl="1"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15 year NOE must be requested when found medically unfit</a:t>
            </a:r>
          </a:p>
          <a:p>
            <a:pPr marL="382588" indent="-342900">
              <a:spcBef>
                <a:spcPts val="0"/>
              </a:spcBef>
              <a:spcAft>
                <a:spcPts val="0"/>
              </a:spcAft>
              <a:buSzPct val="100000"/>
              <a:defRPr/>
            </a:pPr>
            <a:endParaRPr lang="en-US" sz="1100" kern="0" dirty="0">
              <a:solidFill>
                <a:srgbClr val="000000"/>
              </a:solidFill>
              <a:latin typeface="Calibri" pitchFamily="34" charset="0"/>
              <a:sym typeface="Arial" pitchFamily="34" charset="0"/>
            </a:endParaRPr>
          </a:p>
          <a:p>
            <a:pPr marL="839788" lvl="1"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20% or less disability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Take Severance and waive retired pay and benefits at age of eligibility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Waive Severance to take non-regular retired pay at the age of eligibility </a:t>
            </a:r>
          </a:p>
          <a:p>
            <a:pPr marL="1296988" lvl="2" indent="-342900">
              <a:spcBef>
                <a:spcPts val="0"/>
              </a:spcBef>
              <a:spcAft>
                <a:spcPts val="0"/>
              </a:spcAft>
              <a:buSzPct val="100000"/>
              <a:defRPr/>
            </a:pPr>
            <a:endParaRPr lang="en-US" sz="1100" kern="0" dirty="0">
              <a:solidFill>
                <a:srgbClr val="000000"/>
              </a:solidFill>
              <a:latin typeface="Calibri" pitchFamily="34" charset="0"/>
              <a:sym typeface="Arial" pitchFamily="34" charset="0"/>
            </a:endParaRPr>
          </a:p>
          <a:p>
            <a:pPr marL="839788" lvl="1"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30% or greater disability</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TDRL/PDRL</a:t>
            </a:r>
          </a:p>
          <a:p>
            <a:pPr marL="1296988" lvl="2" indent="-342900">
              <a:spcBef>
                <a:spcPts val="0"/>
              </a:spcBef>
              <a:spcAft>
                <a:spcPts val="0"/>
              </a:spcAft>
              <a:buSzPct val="100000"/>
              <a:buFont typeface="Lucida Grande"/>
              <a:buChar char="•"/>
              <a:defRPr/>
            </a:pPr>
            <a:r>
              <a:rPr lang="en-US" sz="2400" kern="0" dirty="0">
                <a:solidFill>
                  <a:srgbClr val="000000"/>
                </a:solidFill>
                <a:latin typeface="Calibri" pitchFamily="34" charset="0"/>
                <a:sym typeface="Arial" pitchFamily="34" charset="0"/>
              </a:rPr>
              <a:t>Cannot receive CRDP (excluded because not eligible for a length of service retirement)</a:t>
            </a:r>
          </a:p>
          <a:p>
            <a:pPr marL="839788" lvl="1" indent="-342900">
              <a:spcBef>
                <a:spcPts val="0"/>
              </a:spcBef>
              <a:spcAft>
                <a:spcPts val="0"/>
              </a:spcAft>
              <a:buSzPct val="100000"/>
              <a:defRPr/>
            </a:pPr>
            <a:endParaRPr lang="en-US" sz="2000" kern="0" dirty="0">
              <a:solidFill>
                <a:srgbClr val="000000"/>
              </a:solidFill>
              <a:latin typeface="+mn-lt"/>
              <a:sym typeface="Arial" pitchFamily="34" charset="0"/>
            </a:endParaRPr>
          </a:p>
        </p:txBody>
      </p:sp>
      <p:sp>
        <p:nvSpPr>
          <p:cNvPr id="26628"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0CDED680-F38C-4281-B8FD-F1E3C5B571F5}" type="slidenum">
              <a:rPr lang="en-US" smtClean="0">
                <a:solidFill>
                  <a:schemeClr val="tx1"/>
                </a:solidFill>
                <a:cs typeface="Arial" pitchFamily="34" charset="0"/>
              </a:rPr>
              <a:pPr fontAlgn="base">
                <a:spcBef>
                  <a:spcPct val="0"/>
                </a:spcBef>
                <a:spcAft>
                  <a:spcPct val="0"/>
                </a:spcAft>
                <a:defRPr/>
              </a:pPr>
              <a:t>18</a:t>
            </a:fld>
            <a:endParaRPr lang="en-US" smtClean="0">
              <a:solidFill>
                <a:schemeClr val="tx1"/>
              </a:solidFill>
              <a:cs typeface="Arial" pitchFamily="34" charset="0"/>
            </a:endParaRPr>
          </a:p>
        </p:txBody>
      </p:sp>
      <p:sp>
        <p:nvSpPr>
          <p:cNvPr id="7" name="Title 2"/>
          <p:cNvSpPr txBox="1">
            <a:spLocks/>
          </p:cNvSpPr>
          <p:nvPr/>
        </p:nvSpPr>
        <p:spPr>
          <a:xfrm>
            <a:off x="1295400" y="381000"/>
            <a:ext cx="7924800" cy="533400"/>
          </a:xfrm>
          <a:prstGeom prst="rect">
            <a:avLst/>
          </a:prstGeom>
        </p:spPr>
        <p:txBody>
          <a:bodyPr>
            <a:normAutofit/>
          </a:bodyPr>
          <a:lstStyle/>
          <a:p>
            <a:pPr>
              <a:defRPr/>
            </a:pPr>
            <a:r>
              <a:rPr lang="en-US" sz="2800" b="1" kern="0" dirty="0">
                <a:solidFill>
                  <a:schemeClr val="bg2"/>
                </a:solidFill>
                <a:latin typeface="Calibri" pitchFamily="34" charset="0"/>
                <a:ea typeface="+mj-ea"/>
                <a:cs typeface="+mj-cs"/>
              </a:rPr>
              <a:t>ARNG Soldiers Options at time of Disability Rating</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95400" y="381000"/>
            <a:ext cx="7162800" cy="523875"/>
          </a:xfrm>
          <a:prstGeom prst="rect">
            <a:avLst/>
          </a:prstGeom>
          <a:noFill/>
        </p:spPr>
        <p:txBody>
          <a:bodyPr>
            <a:spAutoFit/>
          </a:bodyPr>
          <a:lstStyle/>
          <a:p>
            <a:pPr fontAlgn="auto">
              <a:spcBef>
                <a:spcPts val="0"/>
              </a:spcBef>
              <a:spcAft>
                <a:spcPts val="0"/>
              </a:spcAft>
              <a:defRPr/>
            </a:pPr>
            <a:r>
              <a:rPr lang="en-US" sz="2800" b="1" dirty="0">
                <a:solidFill>
                  <a:schemeClr val="bg2"/>
                </a:solidFill>
                <a:effectLst>
                  <a:outerShdw blurRad="38100" dist="38100" dir="2700000" algn="tl">
                    <a:srgbClr val="000000">
                      <a:alpha val="43137"/>
                    </a:srgbClr>
                  </a:outerShdw>
                </a:effectLst>
                <a:latin typeface="Calibri" pitchFamily="34" charset="0"/>
              </a:rPr>
              <a:t>Severance Pay Vs. Non-Regular Retirement</a:t>
            </a:r>
          </a:p>
        </p:txBody>
      </p:sp>
      <p:sp>
        <p:nvSpPr>
          <p:cNvPr id="6" name="TextBox 5"/>
          <p:cNvSpPr txBox="1"/>
          <p:nvPr/>
        </p:nvSpPr>
        <p:spPr>
          <a:xfrm>
            <a:off x="609600" y="2051050"/>
            <a:ext cx="3622675" cy="3816350"/>
          </a:xfrm>
          <a:prstGeom prst="rect">
            <a:avLst/>
          </a:prstGeom>
          <a:noFill/>
        </p:spPr>
        <p:txBody>
          <a:bodyPr wrap="none">
            <a:spAutoFit/>
          </a:bodyPr>
          <a:lstStyle/>
          <a:p>
            <a:pPr fontAlgn="auto">
              <a:spcBef>
                <a:spcPts val="0"/>
              </a:spcBef>
              <a:spcAft>
                <a:spcPts val="0"/>
              </a:spcAft>
              <a:defRPr/>
            </a:pPr>
            <a:r>
              <a:rPr lang="en-US" sz="2400" u="sng" dirty="0">
                <a:effectLst>
                  <a:outerShdw blurRad="38100" dist="38100" dir="2700000" algn="tl">
                    <a:srgbClr val="000000">
                      <a:alpha val="43137"/>
                    </a:srgbClr>
                  </a:outerShdw>
                </a:effectLst>
                <a:latin typeface="Calibri" pitchFamily="34" charset="0"/>
              </a:rPr>
              <a:t>Severance Pay Benefits</a:t>
            </a:r>
          </a:p>
          <a:p>
            <a:pPr fontAlgn="auto">
              <a:spcBef>
                <a:spcPts val="0"/>
              </a:spcBef>
              <a:spcAft>
                <a:spcPts val="0"/>
              </a:spcAft>
              <a:defRPr/>
            </a:pPr>
            <a:endParaRPr lang="en-US" dirty="0">
              <a:latin typeface="Calibri" pitchFamily="34" charset="0"/>
            </a:endParaRPr>
          </a:p>
          <a:p>
            <a:pPr fontAlgn="auto">
              <a:spcBef>
                <a:spcPts val="0"/>
              </a:spcBef>
              <a:spcAft>
                <a:spcPts val="0"/>
              </a:spcAft>
              <a:defRPr/>
            </a:pPr>
            <a:r>
              <a:rPr lang="en-US" sz="2000" dirty="0">
                <a:latin typeface="Calibri" pitchFamily="34" charset="0"/>
              </a:rPr>
              <a:t>+ Upfront retired pay lump sum</a:t>
            </a:r>
          </a:p>
          <a:p>
            <a:pPr fontAlgn="auto">
              <a:spcBef>
                <a:spcPts val="0"/>
              </a:spcBef>
              <a:spcAft>
                <a:spcPts val="0"/>
              </a:spcAft>
              <a:defRPr/>
            </a:pPr>
            <a:r>
              <a:rPr lang="en-US" sz="2000" dirty="0">
                <a:latin typeface="Calibri" pitchFamily="34" charset="0"/>
              </a:rPr>
              <a:t>     (If VA disability payment is </a:t>
            </a:r>
          </a:p>
          <a:p>
            <a:pPr fontAlgn="auto">
              <a:spcBef>
                <a:spcPts val="0"/>
              </a:spcBef>
              <a:spcAft>
                <a:spcPts val="0"/>
              </a:spcAft>
              <a:defRPr/>
            </a:pPr>
            <a:r>
              <a:rPr lang="en-US" sz="2000" dirty="0">
                <a:latin typeface="Calibri" pitchFamily="34" charset="0"/>
              </a:rPr>
              <a:t>       received, the disability</a:t>
            </a:r>
          </a:p>
          <a:p>
            <a:pPr fontAlgn="auto">
              <a:spcBef>
                <a:spcPts val="0"/>
              </a:spcBef>
              <a:spcAft>
                <a:spcPts val="0"/>
              </a:spcAft>
              <a:defRPr/>
            </a:pPr>
            <a:r>
              <a:rPr lang="en-US" sz="2000" dirty="0">
                <a:latin typeface="Calibri" pitchFamily="34" charset="0"/>
              </a:rPr>
              <a:t>       severance payment  could be</a:t>
            </a:r>
          </a:p>
          <a:p>
            <a:pPr fontAlgn="auto">
              <a:spcBef>
                <a:spcPts val="0"/>
              </a:spcBef>
              <a:spcAft>
                <a:spcPts val="0"/>
              </a:spcAft>
              <a:defRPr/>
            </a:pPr>
            <a:r>
              <a:rPr lang="en-US" sz="2000" dirty="0">
                <a:latin typeface="Calibri" pitchFamily="34" charset="0"/>
              </a:rPr>
              <a:t>       recouped from the Soldier)</a:t>
            </a:r>
          </a:p>
          <a:p>
            <a:pPr fontAlgn="auto">
              <a:spcBef>
                <a:spcPts val="0"/>
              </a:spcBef>
              <a:spcAft>
                <a:spcPts val="0"/>
              </a:spcAft>
              <a:buFontTx/>
              <a:buChar char="-"/>
              <a:defRPr/>
            </a:pPr>
            <a:r>
              <a:rPr lang="en-US" sz="2000" dirty="0">
                <a:latin typeface="Calibri" pitchFamily="34" charset="0"/>
              </a:rPr>
              <a:t> This payment will go away</a:t>
            </a:r>
          </a:p>
          <a:p>
            <a:pPr fontAlgn="auto">
              <a:spcBef>
                <a:spcPts val="0"/>
              </a:spcBef>
              <a:spcAft>
                <a:spcPts val="0"/>
              </a:spcAft>
              <a:defRPr/>
            </a:pPr>
            <a:r>
              <a:rPr lang="en-US" sz="2000" dirty="0">
                <a:latin typeface="Calibri" pitchFamily="34" charset="0"/>
              </a:rPr>
              <a:t>   for most cases with the</a:t>
            </a:r>
          </a:p>
          <a:p>
            <a:pPr fontAlgn="auto">
              <a:spcBef>
                <a:spcPts val="0"/>
              </a:spcBef>
              <a:spcAft>
                <a:spcPts val="0"/>
              </a:spcAft>
              <a:defRPr/>
            </a:pPr>
            <a:r>
              <a:rPr lang="en-US" sz="2000" dirty="0">
                <a:latin typeface="Calibri" pitchFamily="34" charset="0"/>
              </a:rPr>
              <a:t>   implementation  of the</a:t>
            </a:r>
          </a:p>
          <a:p>
            <a:pPr fontAlgn="auto">
              <a:spcBef>
                <a:spcPts val="0"/>
              </a:spcBef>
              <a:spcAft>
                <a:spcPts val="0"/>
              </a:spcAft>
              <a:defRPr/>
            </a:pPr>
            <a:r>
              <a:rPr lang="en-US" sz="2000" dirty="0">
                <a:latin typeface="Calibri" pitchFamily="34" charset="0"/>
              </a:rPr>
              <a:t>   Integrated Disability Evaluation</a:t>
            </a:r>
          </a:p>
          <a:p>
            <a:pPr fontAlgn="auto">
              <a:spcBef>
                <a:spcPts val="0"/>
              </a:spcBef>
              <a:spcAft>
                <a:spcPts val="0"/>
              </a:spcAft>
              <a:defRPr/>
            </a:pPr>
            <a:r>
              <a:rPr lang="en-US" sz="2000" dirty="0">
                <a:latin typeface="Calibri" pitchFamily="34" charset="0"/>
              </a:rPr>
              <a:t>   System (IDES)</a:t>
            </a:r>
          </a:p>
        </p:txBody>
      </p:sp>
      <p:sp>
        <p:nvSpPr>
          <p:cNvPr id="7" name="TextBox 6"/>
          <p:cNvSpPr txBox="1"/>
          <p:nvPr/>
        </p:nvSpPr>
        <p:spPr>
          <a:xfrm>
            <a:off x="4449763" y="1997075"/>
            <a:ext cx="4313237" cy="4708525"/>
          </a:xfrm>
          <a:prstGeom prst="rect">
            <a:avLst/>
          </a:prstGeom>
          <a:noFill/>
        </p:spPr>
        <p:txBody>
          <a:bodyPr>
            <a:spAutoFit/>
          </a:bodyPr>
          <a:lstStyle/>
          <a:p>
            <a:pPr fontAlgn="auto">
              <a:spcBef>
                <a:spcPts val="0"/>
              </a:spcBef>
              <a:spcAft>
                <a:spcPts val="0"/>
              </a:spcAft>
              <a:defRPr/>
            </a:pPr>
            <a:r>
              <a:rPr lang="en-US" sz="2400" u="sng" dirty="0">
                <a:effectLst>
                  <a:outerShdw blurRad="38100" dist="38100" dir="2700000" algn="tl">
                    <a:srgbClr val="000000">
                      <a:alpha val="43137"/>
                    </a:srgbClr>
                  </a:outerShdw>
                </a:effectLst>
                <a:latin typeface="Calibri" pitchFamily="34" charset="0"/>
              </a:rPr>
              <a:t>Non-Regular Retirement Benefits</a:t>
            </a:r>
          </a:p>
          <a:p>
            <a:pPr fontAlgn="auto">
              <a:spcBef>
                <a:spcPts val="0"/>
              </a:spcBef>
              <a:spcAft>
                <a:spcPts val="0"/>
              </a:spcAft>
              <a:defRPr/>
            </a:pPr>
            <a:endParaRPr lang="en-US" sz="2000" dirty="0">
              <a:latin typeface="Calibri" pitchFamily="34" charset="0"/>
            </a:endParaRPr>
          </a:p>
          <a:p>
            <a:pPr fontAlgn="auto">
              <a:spcBef>
                <a:spcPts val="0"/>
              </a:spcBef>
              <a:spcAft>
                <a:spcPts val="0"/>
              </a:spcAft>
              <a:buFont typeface="Arial" pitchFamily="34" charset="0"/>
              <a:buChar char="+"/>
              <a:defRPr/>
            </a:pPr>
            <a:r>
              <a:rPr lang="en-US" sz="2000" b="1" dirty="0">
                <a:latin typeface="Calibri" pitchFamily="34" charset="0"/>
              </a:rPr>
              <a:t> ID Card (Retiree/Family Members)</a:t>
            </a:r>
          </a:p>
          <a:p>
            <a:pPr fontAlgn="auto">
              <a:spcBef>
                <a:spcPts val="0"/>
              </a:spcBef>
              <a:spcAft>
                <a:spcPts val="0"/>
              </a:spcAft>
              <a:buFont typeface="Arial" pitchFamily="34" charset="0"/>
              <a:buChar char="+"/>
              <a:defRPr/>
            </a:pPr>
            <a:r>
              <a:rPr lang="en-US" sz="2000" dirty="0">
                <a:latin typeface="Calibri" pitchFamily="34" charset="0"/>
              </a:rPr>
              <a:t> Commissary/MWR </a:t>
            </a:r>
          </a:p>
          <a:p>
            <a:pPr fontAlgn="auto">
              <a:spcBef>
                <a:spcPts val="0"/>
              </a:spcBef>
              <a:spcAft>
                <a:spcPts val="0"/>
              </a:spcAft>
              <a:buFont typeface="Arial" pitchFamily="34" charset="0"/>
              <a:buChar char="+"/>
              <a:defRPr/>
            </a:pPr>
            <a:r>
              <a:rPr lang="en-US" sz="2000" dirty="0">
                <a:latin typeface="Calibri" pitchFamily="34" charset="0"/>
              </a:rPr>
              <a:t> Gray Area TRICARE Retired Reserve</a:t>
            </a:r>
          </a:p>
          <a:p>
            <a:pPr fontAlgn="auto">
              <a:spcBef>
                <a:spcPts val="0"/>
              </a:spcBef>
              <a:spcAft>
                <a:spcPts val="0"/>
              </a:spcAft>
              <a:buFont typeface="Arial" pitchFamily="34" charset="0"/>
              <a:buChar char="+"/>
              <a:defRPr/>
            </a:pPr>
            <a:r>
              <a:rPr lang="en-US" sz="2000" dirty="0">
                <a:latin typeface="Calibri" pitchFamily="34" charset="0"/>
              </a:rPr>
              <a:t> TRICARE Retiree Dental Plan</a:t>
            </a:r>
          </a:p>
          <a:p>
            <a:pPr fontAlgn="auto">
              <a:spcBef>
                <a:spcPts val="0"/>
              </a:spcBef>
              <a:spcAft>
                <a:spcPts val="0"/>
              </a:spcAft>
              <a:buFont typeface="Arial" pitchFamily="34" charset="0"/>
              <a:buChar char="+"/>
              <a:defRPr/>
            </a:pPr>
            <a:r>
              <a:rPr lang="en-US" sz="2000" dirty="0">
                <a:latin typeface="Calibri" pitchFamily="34" charset="0"/>
              </a:rPr>
              <a:t> Retired Pay at Age 60 (or earlier)</a:t>
            </a:r>
          </a:p>
          <a:p>
            <a:pPr fontAlgn="auto">
              <a:spcBef>
                <a:spcPts val="0"/>
              </a:spcBef>
              <a:spcAft>
                <a:spcPts val="0"/>
              </a:spcAft>
              <a:buFont typeface="Arial" pitchFamily="34" charset="0"/>
              <a:buChar char="+"/>
              <a:defRPr/>
            </a:pPr>
            <a:r>
              <a:rPr lang="en-US" sz="2000" dirty="0">
                <a:latin typeface="Calibri" pitchFamily="34" charset="0"/>
              </a:rPr>
              <a:t> RC-SBP/SBP</a:t>
            </a:r>
          </a:p>
          <a:p>
            <a:pPr fontAlgn="auto">
              <a:spcBef>
                <a:spcPts val="0"/>
              </a:spcBef>
              <a:spcAft>
                <a:spcPts val="0"/>
              </a:spcAft>
              <a:buFont typeface="Arial" pitchFamily="34" charset="0"/>
              <a:buChar char="+"/>
              <a:defRPr/>
            </a:pPr>
            <a:r>
              <a:rPr lang="en-US" sz="2000" dirty="0">
                <a:latin typeface="Calibri" pitchFamily="34" charset="0"/>
              </a:rPr>
              <a:t> VA Disability (CRSC/Concurrent</a:t>
            </a:r>
          </a:p>
          <a:p>
            <a:pPr lvl="1" fontAlgn="auto">
              <a:spcBef>
                <a:spcPts val="0"/>
              </a:spcBef>
              <a:spcAft>
                <a:spcPts val="0"/>
              </a:spcAft>
              <a:defRPr/>
            </a:pPr>
            <a:r>
              <a:rPr lang="en-US" sz="2000" dirty="0">
                <a:latin typeface="Calibri" pitchFamily="34" charset="0"/>
              </a:rPr>
              <a:t>Receipt may be available)</a:t>
            </a:r>
          </a:p>
          <a:p>
            <a:pPr fontAlgn="auto">
              <a:spcBef>
                <a:spcPts val="0"/>
              </a:spcBef>
              <a:spcAft>
                <a:spcPts val="0"/>
              </a:spcAft>
              <a:defRPr/>
            </a:pPr>
            <a:r>
              <a:rPr lang="en-US" sz="2000" dirty="0">
                <a:latin typeface="Calibri" pitchFamily="34" charset="0"/>
              </a:rPr>
              <a:t>+ TRICARE/TRICARE for Life </a:t>
            </a:r>
          </a:p>
          <a:p>
            <a:pPr fontAlgn="auto">
              <a:spcBef>
                <a:spcPts val="0"/>
              </a:spcBef>
              <a:spcAft>
                <a:spcPts val="0"/>
              </a:spcAft>
              <a:defRPr/>
            </a:pPr>
            <a:r>
              <a:rPr lang="en-US" sz="2000" dirty="0">
                <a:latin typeface="Calibri" pitchFamily="34" charset="0"/>
              </a:rPr>
              <a:t>        (Retiree/Family Members)</a:t>
            </a:r>
          </a:p>
          <a:p>
            <a:pPr fontAlgn="auto">
              <a:spcBef>
                <a:spcPts val="0"/>
              </a:spcBef>
              <a:spcAft>
                <a:spcPts val="0"/>
              </a:spcAft>
              <a:defRPr/>
            </a:pPr>
            <a:r>
              <a:rPr lang="en-US" sz="2000" dirty="0">
                <a:latin typeface="Calibri" pitchFamily="34" charset="0"/>
              </a:rPr>
              <a:t>+ Space-A Travel</a:t>
            </a:r>
          </a:p>
          <a:p>
            <a:pPr fontAlgn="auto">
              <a:spcBef>
                <a:spcPts val="0"/>
              </a:spcBef>
              <a:spcAft>
                <a:spcPts val="0"/>
              </a:spcAft>
              <a:defRPr/>
            </a:pPr>
            <a:endParaRPr lang="en-US" dirty="0">
              <a:latin typeface="+mn-lt"/>
            </a:endParaRPr>
          </a:p>
          <a:p>
            <a:pPr fontAlgn="auto">
              <a:spcBef>
                <a:spcPts val="0"/>
              </a:spcBef>
              <a:spcAft>
                <a:spcPts val="0"/>
              </a:spcAft>
              <a:defRPr/>
            </a:pPr>
            <a:r>
              <a:rPr lang="en-US" dirty="0">
                <a:latin typeface="+mn-lt"/>
              </a:rPr>
              <a:t>     </a:t>
            </a:r>
          </a:p>
        </p:txBody>
      </p:sp>
      <p:sp>
        <p:nvSpPr>
          <p:cNvPr id="27653"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3CD6B4B8-2A28-4E0B-A976-95EDB152D2D1}" type="slidenum">
              <a:rPr lang="en-US" smtClean="0">
                <a:solidFill>
                  <a:schemeClr val="tx1"/>
                </a:solidFill>
                <a:cs typeface="Arial" pitchFamily="34" charset="0"/>
              </a:rPr>
              <a:pPr fontAlgn="base">
                <a:spcBef>
                  <a:spcPct val="0"/>
                </a:spcBef>
                <a:spcAft>
                  <a:spcPct val="0"/>
                </a:spcAft>
                <a:defRPr/>
              </a:pPr>
              <a:t>19</a:t>
            </a:fld>
            <a:endParaRPr lang="en-US" smtClean="0">
              <a:solidFill>
                <a:schemeClr val="tx1"/>
              </a:solidFill>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1371600" y="228600"/>
            <a:ext cx="8001000"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Agenda</a:t>
            </a:r>
          </a:p>
        </p:txBody>
      </p:sp>
      <p:sp>
        <p:nvSpPr>
          <p:cNvPr id="10243" name="TextBox 1"/>
          <p:cNvSpPr txBox="1">
            <a:spLocks noChangeArrowheads="1"/>
          </p:cNvSpPr>
          <p:nvPr/>
        </p:nvSpPr>
        <p:spPr bwMode="auto">
          <a:xfrm>
            <a:off x="1524000" y="1524000"/>
            <a:ext cx="6400800" cy="5016500"/>
          </a:xfrm>
          <a:prstGeom prst="rect">
            <a:avLst/>
          </a:prstGeom>
          <a:noFill/>
          <a:ln w="9525">
            <a:noFill/>
            <a:miter lim="800000"/>
            <a:headEnd/>
            <a:tailEnd/>
          </a:ln>
        </p:spPr>
        <p:txBody>
          <a:bodyPr>
            <a:spAutoFit/>
          </a:bodyPr>
          <a:lstStyle/>
          <a:p>
            <a:pPr>
              <a:buFont typeface="Arial" pitchFamily="34" charset="0"/>
              <a:buChar char="•"/>
            </a:pPr>
            <a:r>
              <a:rPr lang="en-US" sz="3200" b="1">
                <a:latin typeface="Calibri" pitchFamily="34" charset="0"/>
              </a:rPr>
              <a:t> Definitions and Acronyms</a:t>
            </a:r>
          </a:p>
          <a:p>
            <a:pPr>
              <a:buFont typeface="Arial" pitchFamily="34" charset="0"/>
              <a:buChar char="•"/>
            </a:pPr>
            <a:r>
              <a:rPr lang="en-US" sz="3200" b="1">
                <a:latin typeface="Calibri" pitchFamily="34" charset="0"/>
              </a:rPr>
              <a:t> Types of Retirements</a:t>
            </a:r>
          </a:p>
          <a:p>
            <a:pPr>
              <a:buFont typeface="Arial" pitchFamily="34" charset="0"/>
              <a:buChar char="•"/>
            </a:pPr>
            <a:r>
              <a:rPr lang="en-US" sz="3200" b="1">
                <a:latin typeface="Calibri" pitchFamily="34" charset="0"/>
              </a:rPr>
              <a:t> Review your Documents</a:t>
            </a:r>
          </a:p>
          <a:p>
            <a:pPr>
              <a:buFont typeface="Arial" pitchFamily="34" charset="0"/>
              <a:buChar char="•"/>
            </a:pPr>
            <a:r>
              <a:rPr lang="en-US" sz="3200" b="1">
                <a:latin typeface="Calibri" pitchFamily="34" charset="0"/>
              </a:rPr>
              <a:t> 1405 Time</a:t>
            </a:r>
          </a:p>
          <a:p>
            <a:pPr>
              <a:buFont typeface="Arial" pitchFamily="34" charset="0"/>
              <a:buChar char="•"/>
            </a:pPr>
            <a:r>
              <a:rPr lang="en-US" sz="3200" b="1">
                <a:latin typeface="Calibri" pitchFamily="34" charset="0"/>
              </a:rPr>
              <a:t> Survivor Benefit Plan (SBP)</a:t>
            </a:r>
          </a:p>
          <a:p>
            <a:pPr>
              <a:buFont typeface="Arial" pitchFamily="34" charset="0"/>
              <a:buChar char="•"/>
            </a:pPr>
            <a:r>
              <a:rPr lang="en-US" sz="3200" b="1">
                <a:latin typeface="Calibri" pitchFamily="34" charset="0"/>
              </a:rPr>
              <a:t> Retired Pay Systems</a:t>
            </a:r>
          </a:p>
          <a:p>
            <a:pPr>
              <a:buFont typeface="Arial" pitchFamily="34" charset="0"/>
              <a:buChar char="•"/>
            </a:pPr>
            <a:r>
              <a:rPr lang="en-US" sz="3200" b="1">
                <a:latin typeface="Calibri" pitchFamily="34" charset="0"/>
              </a:rPr>
              <a:t> Retirement Process</a:t>
            </a:r>
          </a:p>
          <a:p>
            <a:pPr>
              <a:buFont typeface="Arial" pitchFamily="34" charset="0"/>
              <a:buChar char="•"/>
            </a:pPr>
            <a:r>
              <a:rPr lang="en-US" sz="3200" b="1">
                <a:latin typeface="Calibri" pitchFamily="34" charset="0"/>
              </a:rPr>
              <a:t> Medical Retirements</a:t>
            </a:r>
          </a:p>
          <a:p>
            <a:pPr>
              <a:buFont typeface="Arial" pitchFamily="34" charset="0"/>
              <a:buChar char="•"/>
            </a:pPr>
            <a:r>
              <a:rPr lang="en-US" sz="3200" b="1">
                <a:latin typeface="Calibri" pitchFamily="34" charset="0"/>
              </a:rPr>
              <a:t> Deferred Retirements</a:t>
            </a:r>
          </a:p>
          <a:p>
            <a:pPr>
              <a:buFont typeface="Arial" pitchFamily="34" charset="0"/>
              <a:buChar char="•"/>
            </a:pPr>
            <a:r>
              <a:rPr lang="en-US" sz="3200" b="1">
                <a:latin typeface="Calibri" pitchFamily="34" charset="0"/>
              </a:rPr>
              <a:t> Website Resources</a:t>
            </a:r>
          </a:p>
        </p:txBody>
      </p:sp>
    </p:spTree>
  </p:cSld>
  <p:clrMapOvr>
    <a:masterClrMapping/>
  </p:clrMapOvr>
  <p:transition>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p:cNvSpPr>
            <a:spLocks noGrp="1"/>
          </p:cNvSpPr>
          <p:nvPr>
            <p:ph idx="1"/>
          </p:nvPr>
        </p:nvSpPr>
        <p:spPr>
          <a:xfrm>
            <a:off x="457200" y="2362200"/>
            <a:ext cx="8153400" cy="4254500"/>
          </a:xfrm>
        </p:spPr>
        <p:txBody>
          <a:bodyPr lIns="91440" tIns="45720" rIns="91440" bIns="45720"/>
          <a:lstStyle/>
          <a:p>
            <a:r>
              <a:rPr lang="en-US" smtClean="0">
                <a:latin typeface="Calibri" pitchFamily="34" charset="0"/>
              </a:rPr>
              <a:t>What happens if a Soldier with an approved retirement has a medical issue requiring care past their retirement date</a:t>
            </a:r>
          </a:p>
          <a:p>
            <a:r>
              <a:rPr lang="en-US" smtClean="0">
                <a:latin typeface="Calibri" pitchFamily="34" charset="0"/>
              </a:rPr>
              <a:t>Example  </a:t>
            </a:r>
          </a:p>
          <a:p>
            <a:pPr lvl="2">
              <a:buSzPct val="80000"/>
            </a:pPr>
            <a:r>
              <a:rPr lang="en-US" sz="2200" smtClean="0">
                <a:latin typeface="Calibri" pitchFamily="34" charset="0"/>
              </a:rPr>
              <a:t>An AGR Soldier is approved for  retirement and then finds out that he needs back surgery that will require physical therapy after retirement  </a:t>
            </a:r>
          </a:p>
          <a:p>
            <a:pPr lvl="2">
              <a:buSzPct val="80000"/>
            </a:pPr>
            <a:r>
              <a:rPr lang="en-US" smtClean="0">
                <a:latin typeface="Calibri" pitchFamily="34" charset="0"/>
              </a:rPr>
              <a:t>The injury has not kept the Soldier from performing his duties up to this point</a:t>
            </a:r>
          </a:p>
          <a:p>
            <a:pPr lvl="2">
              <a:buSzPct val="80000"/>
            </a:pPr>
            <a:r>
              <a:rPr lang="en-US" smtClean="0">
                <a:latin typeface="Calibri" pitchFamily="34" charset="0"/>
              </a:rPr>
              <a:t>Does his retirement processing stop ? </a:t>
            </a:r>
          </a:p>
          <a:p>
            <a:pPr lvl="2">
              <a:buSzPct val="80000"/>
            </a:pPr>
            <a:r>
              <a:rPr lang="en-US" smtClean="0">
                <a:latin typeface="Calibri" pitchFamily="34" charset="0"/>
              </a:rPr>
              <a:t>Does he need an MEB?</a:t>
            </a:r>
          </a:p>
          <a:p>
            <a:pPr lvl="1">
              <a:buFont typeface="Arial" pitchFamily="34" charset="0"/>
              <a:buChar char="•"/>
            </a:pPr>
            <a:endParaRPr lang="en-US" sz="2400" smtClean="0">
              <a:latin typeface="Calibri" pitchFamily="34" charset="0"/>
            </a:endParaRPr>
          </a:p>
        </p:txBody>
      </p:sp>
      <p:sp>
        <p:nvSpPr>
          <p:cNvPr id="3" name="Title 2"/>
          <p:cNvSpPr>
            <a:spLocks noGrp="1"/>
          </p:cNvSpPr>
          <p:nvPr>
            <p:ph type="title"/>
          </p:nvPr>
        </p:nvSpPr>
        <p:spPr>
          <a:xfrm>
            <a:off x="1371600" y="228600"/>
            <a:ext cx="8153400" cy="838200"/>
          </a:xfrm>
        </p:spPr>
        <p:txBody>
          <a:bodyPr>
            <a:noAutofit/>
          </a:bodyPr>
          <a:lstStyle/>
          <a:p>
            <a:pPr>
              <a:defRPr/>
            </a:pPr>
            <a:r>
              <a:rPr lang="en-US" sz="3600" b="1" dirty="0" smtClean="0">
                <a:effectLst>
                  <a:outerShdw blurRad="38100" dist="38100" dir="2700000" algn="tl">
                    <a:srgbClr val="000000">
                      <a:alpha val="43137"/>
                    </a:srgbClr>
                  </a:outerShdw>
                </a:effectLst>
                <a:latin typeface="Calibri" pitchFamily="34" charset="0"/>
              </a:rPr>
              <a:t>Active Service Retirement vs. MEB</a:t>
            </a:r>
            <a:endParaRPr lang="en-US" sz="3600" b="1" dirty="0">
              <a:effectLst>
                <a:outerShdw blurRad="38100" dist="38100" dir="2700000" algn="tl">
                  <a:srgbClr val="000000">
                    <a:alpha val="43137"/>
                  </a:srgbClr>
                </a:outerShdw>
              </a:effectLst>
              <a:latin typeface="Calibri" pitchFamily="34" charset="0"/>
            </a:endParaRPr>
          </a:p>
        </p:txBody>
      </p:sp>
      <p:sp>
        <p:nvSpPr>
          <p:cNvPr id="28676"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A91A29AE-9B3F-41C7-B165-44B130984DA4}" type="slidenum">
              <a:rPr lang="en-US" smtClean="0">
                <a:solidFill>
                  <a:schemeClr val="tx1"/>
                </a:solidFill>
                <a:cs typeface="Arial" pitchFamily="34" charset="0"/>
              </a:rPr>
              <a:pPr fontAlgn="base">
                <a:spcBef>
                  <a:spcPct val="0"/>
                </a:spcBef>
                <a:spcAft>
                  <a:spcPct val="0"/>
                </a:spcAft>
                <a:defRPr/>
              </a:pPr>
              <a:t>20</a:t>
            </a:fld>
            <a:endParaRPr lang="en-US" smtClean="0">
              <a:solidFill>
                <a:schemeClr val="tx1"/>
              </a:solidFill>
              <a:cs typeface="Arial" pitchFamily="34" charset="0"/>
            </a:endParaRPr>
          </a:p>
        </p:txBody>
      </p:sp>
      <p:sp>
        <p:nvSpPr>
          <p:cNvPr id="28677" name="TextBox 6"/>
          <p:cNvSpPr txBox="1">
            <a:spLocks noChangeArrowheads="1"/>
          </p:cNvSpPr>
          <p:nvPr/>
        </p:nvSpPr>
        <p:spPr bwMode="auto">
          <a:xfrm>
            <a:off x="533400" y="1600200"/>
            <a:ext cx="2895600" cy="523875"/>
          </a:xfrm>
          <a:prstGeom prst="rect">
            <a:avLst/>
          </a:prstGeom>
          <a:noFill/>
          <a:ln w="9525">
            <a:noFill/>
            <a:miter lim="800000"/>
            <a:headEnd/>
            <a:tailEnd/>
          </a:ln>
        </p:spPr>
        <p:txBody>
          <a:bodyPr>
            <a:spAutoFit/>
          </a:bodyPr>
          <a:lstStyle/>
          <a:p>
            <a:r>
              <a:rPr lang="en-US" sz="2800" b="1">
                <a:latin typeface="Calibri" pitchFamily="34" charset="0"/>
              </a:rPr>
              <a:t>Question:</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a:xfrm>
            <a:off x="457200" y="1447800"/>
            <a:ext cx="8153400" cy="4572000"/>
          </a:xfrm>
        </p:spPr>
        <p:txBody>
          <a:bodyPr lIns="91440" tIns="45720" rIns="91440" bIns="45720"/>
          <a:lstStyle/>
          <a:p>
            <a:pPr>
              <a:buFont typeface="Wingdings 3" pitchFamily="18" charset="2"/>
              <a:buNone/>
            </a:pPr>
            <a:r>
              <a:rPr lang="en-US" sz="1600" b="1" smtClean="0">
                <a:latin typeface="Calibri" pitchFamily="34" charset="0"/>
              </a:rPr>
              <a:t>Per AR 635-40 Physical Evaluation for Retention, Retirement or Separation:</a:t>
            </a:r>
          </a:p>
          <a:p>
            <a:pPr>
              <a:buFont typeface="Wingdings 3" pitchFamily="18" charset="2"/>
              <a:buNone/>
            </a:pPr>
            <a:r>
              <a:rPr lang="en-US" sz="1600" b="1" i="1" smtClean="0">
                <a:latin typeface="Calibri" pitchFamily="34" charset="0"/>
              </a:rPr>
              <a:t>Paragraph 3-2 b. Processing for separation or retirement from active service.</a:t>
            </a:r>
          </a:p>
          <a:p>
            <a:pPr>
              <a:buFont typeface="Wingdings 3" pitchFamily="18" charset="2"/>
              <a:buNone/>
            </a:pPr>
            <a:r>
              <a:rPr lang="en-US" sz="1600" smtClean="0">
                <a:latin typeface="Calibri" pitchFamily="34" charset="0"/>
              </a:rPr>
              <a:t>	(1) </a:t>
            </a:r>
            <a:r>
              <a:rPr lang="en-US" sz="1600" u="sng" smtClean="0">
                <a:latin typeface="Calibri" pitchFamily="34" charset="0"/>
              </a:rPr>
              <a:t>Disability compensation is not an entitlement acquired by reason of service</a:t>
            </a:r>
            <a:r>
              <a:rPr lang="en-US" sz="1600" smtClean="0">
                <a:latin typeface="Calibri" pitchFamily="34" charset="0"/>
              </a:rPr>
              <a:t>-incurred illness or injury; rather, it is provided to Soldiers whose service is interrupted and they can no longer continue to reasonably perform because of a physical disability incurred or aggravated in service.</a:t>
            </a:r>
          </a:p>
          <a:p>
            <a:pPr>
              <a:buFont typeface="Wingdings 3" pitchFamily="18" charset="2"/>
              <a:buNone/>
            </a:pPr>
            <a:r>
              <a:rPr lang="en-US" sz="1600" smtClean="0">
                <a:latin typeface="Calibri" pitchFamily="34" charset="0"/>
              </a:rPr>
              <a:t>	(2) When a Soldier is being processed for separation or retirement for reasons other than physical disability, continued performance of assigned duty commensurate with his or her rank or grade until the Soldier is scheduled for separation or retirement, creates a presumption that the Soldier is fit. The presumption of fitness may be overcome if the evidence establishes that—</a:t>
            </a:r>
          </a:p>
          <a:p>
            <a:pPr>
              <a:buFont typeface="Wingdings 3" pitchFamily="18" charset="2"/>
              <a:buNone/>
            </a:pPr>
            <a:r>
              <a:rPr lang="en-US" sz="1600" i="1" smtClean="0">
                <a:latin typeface="Calibri" pitchFamily="34" charset="0"/>
              </a:rPr>
              <a:t>	     (a) </a:t>
            </a:r>
            <a:r>
              <a:rPr lang="en-US" sz="1600" smtClean="0">
                <a:latin typeface="Calibri" pitchFamily="34" charset="0"/>
              </a:rPr>
              <a:t>The Soldier was, in fact, physically unable to perform adequately the duties of his or her office, grade, rank or rating for a period of time because of disability. There must be a causative relationship between the less than adequate duty performance and the unfitting medical condition or conditions.</a:t>
            </a:r>
          </a:p>
          <a:p>
            <a:pPr>
              <a:buFont typeface="Wingdings 3" pitchFamily="18" charset="2"/>
              <a:buNone/>
            </a:pPr>
            <a:r>
              <a:rPr lang="en-US" sz="1600" i="1" smtClean="0">
                <a:latin typeface="Calibri" pitchFamily="34" charset="0"/>
              </a:rPr>
              <a:t>	     (b) </a:t>
            </a:r>
            <a:r>
              <a:rPr lang="en-US" sz="1600" u="sng" smtClean="0">
                <a:latin typeface="Calibri" pitchFamily="34" charset="0"/>
              </a:rPr>
              <a:t>An acute, grave illness or injury or other significant deterioration of the Soldier’s physical condition occurred immediately prior to, or coincident with processing for separation or retirement for reasons other than physical disability and which rendered the Soldier unfit for further duty.</a:t>
            </a:r>
          </a:p>
          <a:p>
            <a:endParaRPr lang="en-US" sz="1600" smtClean="0">
              <a:latin typeface="Calibri" pitchFamily="34" charset="0"/>
            </a:endParaRPr>
          </a:p>
        </p:txBody>
      </p:sp>
      <p:sp>
        <p:nvSpPr>
          <p:cNvPr id="29699" name="Title 2"/>
          <p:cNvSpPr>
            <a:spLocks noGrp="1"/>
          </p:cNvSpPr>
          <p:nvPr>
            <p:ph type="title"/>
          </p:nvPr>
        </p:nvSpPr>
        <p:spPr bwMode="auto">
          <a:xfrm>
            <a:off x="1219200" y="381000"/>
            <a:ext cx="8686800" cy="838200"/>
          </a:xfrm>
        </p:spPr>
        <p:txBody>
          <a:bodyPr lIns="91440" tIns="45720" rIns="91440" bIns="45720" anchor="t"/>
          <a:lstStyle/>
          <a:p>
            <a:r>
              <a:rPr lang="en-US" sz="2800" b="1" smtClean="0">
                <a:latin typeface="Calibri" pitchFamily="34" charset="0"/>
              </a:rPr>
              <a:t>Active Service Retirement vs. MEB</a:t>
            </a:r>
          </a:p>
        </p:txBody>
      </p:sp>
      <p:sp>
        <p:nvSpPr>
          <p:cNvPr id="29700"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5F138B23-9DD2-4056-9A08-BE16BDFB86F8}" type="slidenum">
              <a:rPr lang="en-US" smtClean="0">
                <a:solidFill>
                  <a:schemeClr val="tx1"/>
                </a:solidFill>
                <a:cs typeface="Arial" pitchFamily="34" charset="0"/>
              </a:rPr>
              <a:pPr fontAlgn="base">
                <a:spcBef>
                  <a:spcPct val="0"/>
                </a:spcBef>
                <a:spcAft>
                  <a:spcPct val="0"/>
                </a:spcAft>
                <a:defRPr/>
              </a:pPr>
              <a:t>21</a:t>
            </a:fld>
            <a:endParaRPr lang="en-US" smtClean="0">
              <a:solidFill>
                <a:schemeClr val="tx1"/>
              </a:solidFill>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p:cNvSpPr>
            <a:spLocks noGrp="1"/>
          </p:cNvSpPr>
          <p:nvPr>
            <p:ph idx="1"/>
          </p:nvPr>
        </p:nvSpPr>
        <p:spPr>
          <a:xfrm>
            <a:off x="457200" y="2362200"/>
            <a:ext cx="8153400" cy="3962400"/>
          </a:xfrm>
        </p:spPr>
        <p:txBody>
          <a:bodyPr lIns="91440" tIns="45720" rIns="91440" bIns="45720"/>
          <a:lstStyle/>
          <a:p>
            <a:pPr>
              <a:buFont typeface="Arial" pitchFamily="34" charset="0"/>
              <a:buChar char="•"/>
            </a:pPr>
            <a:r>
              <a:rPr lang="en-US" smtClean="0">
                <a:latin typeface="Calibri" pitchFamily="34" charset="0"/>
              </a:rPr>
              <a:t>Soldier should continue with their retirement processing  </a:t>
            </a:r>
          </a:p>
          <a:p>
            <a:pPr>
              <a:buFont typeface="Arial" pitchFamily="34" charset="0"/>
              <a:buChar char="•"/>
            </a:pPr>
            <a:r>
              <a:rPr lang="en-US" smtClean="0">
                <a:latin typeface="Calibri" pitchFamily="34" charset="0"/>
              </a:rPr>
              <a:t>An MEB is not required as the injury/illness did not affect the Soldier’s ability to perform their job and is not acute or grave in nature</a:t>
            </a:r>
          </a:p>
          <a:p>
            <a:pPr lvl="1">
              <a:buFont typeface="Arial" pitchFamily="34" charset="0"/>
              <a:buChar char="•"/>
            </a:pPr>
            <a:r>
              <a:rPr lang="en-US" sz="2200" smtClean="0">
                <a:latin typeface="Calibri" pitchFamily="34" charset="0"/>
              </a:rPr>
              <a:t>TRICARE coverage does not end</a:t>
            </a:r>
          </a:p>
          <a:p>
            <a:pPr lvl="2">
              <a:buFont typeface="Arial" pitchFamily="34" charset="0"/>
              <a:buChar char="•"/>
            </a:pPr>
            <a:r>
              <a:rPr lang="en-US" smtClean="0">
                <a:latin typeface="Calibri" pitchFamily="34" charset="0"/>
              </a:rPr>
              <a:t>Surgery/Post Operative treatment will be available through TRICARE Prime or Standard and possibly through the VA medical system.</a:t>
            </a:r>
          </a:p>
          <a:p>
            <a:pPr lvl="1">
              <a:buFont typeface="Arial" pitchFamily="34" charset="0"/>
              <a:buChar char="•"/>
            </a:pPr>
            <a:r>
              <a:rPr lang="en-US" sz="2200" smtClean="0">
                <a:latin typeface="Calibri" pitchFamily="34" charset="0"/>
              </a:rPr>
              <a:t>Medical documentation should be provided to the VA for possible inclusion in the VA disability rating</a:t>
            </a:r>
          </a:p>
        </p:txBody>
      </p:sp>
      <p:sp>
        <p:nvSpPr>
          <p:cNvPr id="30723" name="Title 2"/>
          <p:cNvSpPr>
            <a:spLocks noGrp="1"/>
          </p:cNvSpPr>
          <p:nvPr>
            <p:ph type="title"/>
          </p:nvPr>
        </p:nvSpPr>
        <p:spPr bwMode="auto">
          <a:xfrm>
            <a:off x="1219200" y="228600"/>
            <a:ext cx="8153400" cy="838200"/>
          </a:xfrm>
        </p:spPr>
        <p:txBody>
          <a:bodyPr lIns="91440" tIns="45720" rIns="91440" bIns="45720" anchor="t"/>
          <a:lstStyle/>
          <a:p>
            <a:r>
              <a:rPr lang="en-US" sz="3600" b="1" smtClean="0">
                <a:latin typeface="Calibri" pitchFamily="34" charset="0"/>
              </a:rPr>
              <a:t>Active Service Retirement vs. MEB</a:t>
            </a:r>
          </a:p>
        </p:txBody>
      </p:sp>
      <p:sp>
        <p:nvSpPr>
          <p:cNvPr id="30724" name="Slide Number Placeholder 5"/>
          <p:cNvSpPr>
            <a:spLocks noGrp="1"/>
          </p:cNvSpPr>
          <p:nvPr>
            <p:ph type="sldNum" sz="quarter" idx="10"/>
          </p:nvPr>
        </p:nvSpPr>
        <p:spPr bwMode="auto">
          <a:xfrm>
            <a:off x="8647113" y="6408738"/>
            <a:ext cx="366712" cy="365125"/>
          </a:xfrm>
          <a:ln>
            <a:miter lim="800000"/>
            <a:headEnd/>
            <a:tailEnd/>
          </a:ln>
        </p:spPr>
        <p:txBody>
          <a:bodyPr/>
          <a:lstStyle/>
          <a:p>
            <a:pPr fontAlgn="base">
              <a:spcBef>
                <a:spcPct val="0"/>
              </a:spcBef>
              <a:spcAft>
                <a:spcPct val="0"/>
              </a:spcAft>
              <a:defRPr/>
            </a:pPr>
            <a:fld id="{054AA6BE-F8D0-4F3D-8B07-9589BAE5CA25}" type="slidenum">
              <a:rPr lang="en-US" smtClean="0">
                <a:solidFill>
                  <a:schemeClr val="tx1"/>
                </a:solidFill>
                <a:cs typeface="Arial" pitchFamily="34" charset="0"/>
              </a:rPr>
              <a:pPr fontAlgn="base">
                <a:spcBef>
                  <a:spcPct val="0"/>
                </a:spcBef>
                <a:spcAft>
                  <a:spcPct val="0"/>
                </a:spcAft>
                <a:defRPr/>
              </a:pPr>
              <a:t>22</a:t>
            </a:fld>
            <a:endParaRPr lang="en-US" smtClean="0">
              <a:solidFill>
                <a:schemeClr val="tx1"/>
              </a:solidFill>
              <a:cs typeface="Arial" pitchFamily="34" charset="0"/>
            </a:endParaRPr>
          </a:p>
        </p:txBody>
      </p:sp>
      <p:sp>
        <p:nvSpPr>
          <p:cNvPr id="30725" name="TextBox 6"/>
          <p:cNvSpPr txBox="1">
            <a:spLocks noChangeArrowheads="1"/>
          </p:cNvSpPr>
          <p:nvPr/>
        </p:nvSpPr>
        <p:spPr bwMode="auto">
          <a:xfrm>
            <a:off x="609600" y="1600200"/>
            <a:ext cx="2895600" cy="523875"/>
          </a:xfrm>
          <a:prstGeom prst="rect">
            <a:avLst/>
          </a:prstGeom>
          <a:noFill/>
          <a:ln w="9525">
            <a:noFill/>
            <a:miter lim="800000"/>
            <a:headEnd/>
            <a:tailEnd/>
          </a:ln>
        </p:spPr>
        <p:txBody>
          <a:bodyPr>
            <a:spAutoFit/>
          </a:bodyPr>
          <a:lstStyle/>
          <a:p>
            <a:r>
              <a:rPr lang="en-US" sz="2800" b="1">
                <a:latin typeface="Calibri" pitchFamily="34" charset="0"/>
              </a:rPr>
              <a:t>Answer:</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295400" y="4763"/>
            <a:ext cx="8229600" cy="1143000"/>
          </a:xfrm>
        </p:spPr>
        <p:txBody>
          <a:bodyPr/>
          <a:lstStyle/>
          <a:p>
            <a:pPr>
              <a:defRPr/>
            </a:pPr>
            <a:r>
              <a:rPr lang="en-US" sz="3600" b="1" dirty="0">
                <a:effectLst>
                  <a:outerShdw blurRad="38100" dist="38100" dir="2700000" algn="tl">
                    <a:srgbClr val="000000">
                      <a:alpha val="43137"/>
                    </a:srgbClr>
                  </a:outerShdw>
                </a:effectLst>
                <a:latin typeface="Calibri" pitchFamily="34" charset="0"/>
              </a:rPr>
              <a:t>Deferred Retirements</a:t>
            </a:r>
          </a:p>
        </p:txBody>
      </p:sp>
      <p:sp>
        <p:nvSpPr>
          <p:cNvPr id="25603" name="Rectangle 3"/>
          <p:cNvSpPr>
            <a:spLocks noGrp="1" noChangeArrowheads="1"/>
          </p:cNvSpPr>
          <p:nvPr>
            <p:ph type="body" idx="1"/>
          </p:nvPr>
        </p:nvSpPr>
        <p:spPr>
          <a:xfrm>
            <a:off x="381000" y="1600200"/>
            <a:ext cx="8229600" cy="4876800"/>
          </a:xfrm>
        </p:spPr>
        <p:txBody>
          <a:bodyPr lIns="91440" tIns="45720" rIns="91440" bIns="45720"/>
          <a:lstStyle/>
          <a:p>
            <a:pPr>
              <a:buFont typeface="Arial" pitchFamily="34" charset="0"/>
              <a:buChar char="•"/>
              <a:defRPr/>
            </a:pPr>
            <a:r>
              <a:rPr lang="en-US" sz="2600" dirty="0" smtClean="0">
                <a:latin typeface="Calibri" pitchFamily="34" charset="0"/>
              </a:rPr>
              <a:t>Soldiers who qualify for an Active Service Retirement who are not currently on Active Service</a:t>
            </a:r>
          </a:p>
          <a:p>
            <a:pPr>
              <a:buFont typeface="Arial" pitchFamily="34" charset="0"/>
              <a:buChar char="•"/>
              <a:defRPr/>
            </a:pPr>
            <a:r>
              <a:rPr lang="en-US" sz="2600" dirty="0" smtClean="0">
                <a:latin typeface="Calibri" pitchFamily="34" charset="0"/>
              </a:rPr>
              <a:t>Deferred Retirements are coordinated through the HRO/AGR Office.</a:t>
            </a:r>
          </a:p>
          <a:p>
            <a:pPr>
              <a:buFont typeface="Arial" pitchFamily="34" charset="0"/>
              <a:buChar char="•"/>
              <a:defRPr/>
            </a:pPr>
            <a:r>
              <a:rPr lang="en-US" sz="2600" dirty="0" smtClean="0">
                <a:latin typeface="Calibri" pitchFamily="34" charset="0"/>
              </a:rPr>
              <a:t>A Memorandum of Understanding should be signed when the  AGR Soldier resigns their AGR tour.</a:t>
            </a:r>
          </a:p>
          <a:p>
            <a:pPr marL="0" indent="0">
              <a:buFont typeface="Arial" pitchFamily="34" charset="0"/>
              <a:buChar char="•"/>
              <a:defRPr/>
            </a:pPr>
            <a:endParaRPr lang="en-US" sz="2600" dirty="0" smtClean="0">
              <a:latin typeface="Calibri" pitchFamily="34" charset="0"/>
            </a:endParaRPr>
          </a:p>
          <a:p>
            <a:pPr>
              <a:buFont typeface="Arial" pitchFamily="34" charset="0"/>
              <a:buNone/>
              <a:defRPr/>
            </a:pPr>
            <a:r>
              <a:rPr lang="en-US" dirty="0">
                <a:latin typeface="Calibri" pitchFamily="34" charset="0"/>
              </a:rPr>
              <a:t>	</a:t>
            </a:r>
            <a:r>
              <a:rPr lang="en-US" u="sng" dirty="0" smtClean="0">
                <a:latin typeface="Calibri" pitchFamily="34" charset="0"/>
              </a:rPr>
              <a:t>Examples</a:t>
            </a:r>
            <a:r>
              <a:rPr lang="en-US" dirty="0" smtClean="0">
                <a:latin typeface="Calibri" pitchFamily="34" charset="0"/>
              </a:rPr>
              <a:t>:</a:t>
            </a:r>
          </a:p>
          <a:p>
            <a:pPr lvl="1">
              <a:buFont typeface="Arial" pitchFamily="34" charset="0"/>
              <a:buChar char="•"/>
              <a:defRPr/>
            </a:pPr>
            <a:r>
              <a:rPr lang="en-US" dirty="0" smtClean="0">
                <a:latin typeface="Calibri" pitchFamily="34" charset="0"/>
              </a:rPr>
              <a:t>AGR COL resigns AGR and becomes ATAG/TAG or GO</a:t>
            </a:r>
          </a:p>
          <a:p>
            <a:pPr lvl="1">
              <a:buFont typeface="Arial" pitchFamily="34" charset="0"/>
              <a:buChar char="•"/>
              <a:defRPr/>
            </a:pPr>
            <a:r>
              <a:rPr lang="en-US" dirty="0" smtClean="0">
                <a:latin typeface="Calibri" pitchFamily="34" charset="0"/>
              </a:rPr>
              <a:t>AGR REFRADS (ASMB or RCP) continues as traditional drilling Soldier</a:t>
            </a:r>
          </a:p>
          <a:p>
            <a:pPr lvl="1">
              <a:buFont typeface="Arial" pitchFamily="34" charset="0"/>
              <a:buChar char="•"/>
              <a:defRPr/>
            </a:pPr>
            <a:r>
              <a:rPr lang="en-US" dirty="0" smtClean="0">
                <a:latin typeface="Calibri" pitchFamily="34" charset="0"/>
              </a:rPr>
              <a:t>AGR REFRADS after 20 </a:t>
            </a:r>
            <a:r>
              <a:rPr lang="en-US" dirty="0" err="1" smtClean="0">
                <a:latin typeface="Calibri" pitchFamily="34" charset="0"/>
              </a:rPr>
              <a:t>yrs</a:t>
            </a:r>
            <a:r>
              <a:rPr lang="en-US" dirty="0" smtClean="0">
                <a:latin typeface="Calibri" pitchFamily="34" charset="0"/>
              </a:rPr>
              <a:t> + AS to take a Technician position</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47675" y="1676400"/>
            <a:ext cx="8229600" cy="4800600"/>
          </a:xfrm>
        </p:spPr>
        <p:txBody>
          <a:bodyPr/>
          <a:lstStyle/>
          <a:p>
            <a:pPr eaLnBrk="1" hangingPunct="1">
              <a:buFont typeface="Arial" pitchFamily="34" charset="0"/>
              <a:buChar char="•"/>
              <a:defRPr/>
            </a:pPr>
            <a:r>
              <a:rPr lang="en-US" sz="1800" b="1" dirty="0" smtClean="0"/>
              <a:t> </a:t>
            </a:r>
            <a:r>
              <a:rPr lang="en-US" sz="2000" b="1" u="sng" dirty="0" smtClean="0">
                <a:latin typeface="Calibri" pitchFamily="34" charset="0"/>
                <a:cs typeface="Calibri" pitchFamily="34" charset="0"/>
              </a:rPr>
              <a:t>My Army Benefits</a:t>
            </a:r>
            <a:r>
              <a:rPr lang="en-US" sz="2000" b="1" dirty="0" smtClean="0">
                <a:latin typeface="Calibri" pitchFamily="34" charset="0"/>
                <a:cs typeface="Calibri" pitchFamily="34" charset="0"/>
              </a:rPr>
              <a:t> – one stop shop for all benefit questions, calculations and information.</a:t>
            </a:r>
          </a:p>
          <a:p>
            <a:pPr lvl="1" eaLnBrk="1" hangingPunct="1">
              <a:buFont typeface="Arial" pitchFamily="34" charset="0"/>
              <a:buChar char="•"/>
              <a:defRPr/>
            </a:pPr>
            <a:r>
              <a:rPr lang="en-US" b="1" u="sng" dirty="0" smtClean="0">
                <a:latin typeface="Calibri" pitchFamily="34" charset="0"/>
                <a:cs typeface="Calibri" pitchFamily="34" charset="0"/>
              </a:rPr>
              <a:t>http://myarmybenefits.us.army.mil/Home.html</a:t>
            </a:r>
          </a:p>
          <a:p>
            <a:pPr eaLnBrk="1" hangingPunct="1">
              <a:buFont typeface="Arial" pitchFamily="34" charset="0"/>
              <a:buChar char="•"/>
              <a:defRPr/>
            </a:pPr>
            <a:endParaRPr lang="en-US" sz="2000" b="1" dirty="0" smtClean="0">
              <a:latin typeface="Calibri" pitchFamily="34" charset="0"/>
              <a:cs typeface="Calibri" pitchFamily="34" charset="0"/>
            </a:endParaRPr>
          </a:p>
          <a:p>
            <a:pPr eaLnBrk="1" hangingPunct="1">
              <a:buFont typeface="Arial" pitchFamily="34" charset="0"/>
              <a:buChar char="•"/>
              <a:defRPr/>
            </a:pPr>
            <a:r>
              <a:rPr lang="en-US" sz="2000" b="1" u="sng" dirty="0" smtClean="0">
                <a:latin typeface="Calibri" pitchFamily="34" charset="0"/>
                <a:cs typeface="Calibri" pitchFamily="34" charset="0"/>
              </a:rPr>
              <a:t>Retirement Calculators</a:t>
            </a:r>
            <a:r>
              <a:rPr lang="en-US" sz="2000" b="1" dirty="0" smtClean="0">
                <a:latin typeface="Calibri" pitchFamily="34" charset="0"/>
                <a:cs typeface="Calibri" pitchFamily="34" charset="0"/>
              </a:rPr>
              <a:t> –  besides the “My Army Benefits” calculator there are several other you should review to find the one that fits you and your Soldiers/retirees best. Below are some of the preferred calculators for Regular and Non-regular Retirements:</a:t>
            </a:r>
          </a:p>
          <a:p>
            <a:pPr lvl="1" eaLnBrk="1" hangingPunct="1">
              <a:buFont typeface="Arial" pitchFamily="34" charset="0"/>
              <a:buChar char="•"/>
              <a:defRPr/>
            </a:pPr>
            <a:r>
              <a:rPr lang="en-US" b="1" u="sng" dirty="0" smtClean="0">
                <a:latin typeface="Calibri" pitchFamily="34" charset="0"/>
                <a:cs typeface="Calibri" pitchFamily="34" charset="0"/>
              </a:rPr>
              <a:t>http://myarmybenefits.us.army.mil/Home/Planning_Toolkits/Transitioning_and_Retirement.html</a:t>
            </a:r>
            <a:endParaRPr lang="en-US" b="1" dirty="0" smtClean="0">
              <a:latin typeface="Calibri" pitchFamily="34" charset="0"/>
              <a:cs typeface="Calibri" pitchFamily="34" charset="0"/>
            </a:endParaRPr>
          </a:p>
          <a:p>
            <a:pPr lvl="1" eaLnBrk="1" hangingPunct="1">
              <a:buFont typeface="Arial" pitchFamily="34" charset="0"/>
              <a:buChar char="•"/>
              <a:defRPr/>
            </a:pPr>
            <a:r>
              <a:rPr lang="en-US" b="1" u="sng" dirty="0" smtClean="0">
                <a:latin typeface="Calibri" pitchFamily="34" charset="0"/>
                <a:cs typeface="Calibri" pitchFamily="34" charset="0"/>
              </a:rPr>
              <a:t>https://w11.afpc.randolph.af.mil/RetSepCalcNET/default.aspx</a:t>
            </a:r>
            <a:endParaRPr lang="en-US" b="1" dirty="0" smtClean="0">
              <a:latin typeface="Calibri" pitchFamily="34" charset="0"/>
              <a:cs typeface="Calibri" pitchFamily="34" charset="0"/>
            </a:endParaRPr>
          </a:p>
          <a:p>
            <a:pPr lvl="1" eaLnBrk="1" hangingPunct="1">
              <a:buFont typeface="Arial" pitchFamily="34" charset="0"/>
              <a:buChar char="•"/>
              <a:defRPr/>
            </a:pPr>
            <a:r>
              <a:rPr lang="en-US" b="1" u="sng" dirty="0" smtClean="0">
                <a:latin typeface="Calibri" pitchFamily="34" charset="0"/>
                <a:cs typeface="Calibri" pitchFamily="34" charset="0"/>
              </a:rPr>
              <a:t>https://www.hrc.army.mil/site/Reserve/soldierservices/retirement/index.htm</a:t>
            </a:r>
            <a:endParaRPr lang="en-US" b="1" dirty="0" smtClean="0">
              <a:latin typeface="Calibri" pitchFamily="34" charset="0"/>
              <a:cs typeface="Calibri" pitchFamily="34" charset="0"/>
            </a:endParaRPr>
          </a:p>
          <a:p>
            <a:pPr marL="0" indent="0" eaLnBrk="1" hangingPunct="1">
              <a:buFont typeface="Arial" pitchFamily="34" charset="0"/>
              <a:buChar char="•"/>
              <a:defRPr/>
            </a:pPr>
            <a:endParaRPr lang="en-US" sz="1800" dirty="0" smtClean="0"/>
          </a:p>
        </p:txBody>
      </p:sp>
      <p:sp>
        <p:nvSpPr>
          <p:cNvPr id="5" name="Rectangle 2"/>
          <p:cNvSpPr txBox="1">
            <a:spLocks noChangeArrowheads="1"/>
          </p:cNvSpPr>
          <p:nvPr/>
        </p:nvSpPr>
        <p:spPr>
          <a:xfrm>
            <a:off x="1524000" y="274638"/>
            <a:ext cx="7162800" cy="1143000"/>
          </a:xfrm>
          <a:prstGeom prst="rect">
            <a:avLst/>
          </a:prstGeom>
        </p:spPr>
        <p:txBody>
          <a:bodyPr/>
          <a:lstStyle/>
          <a:p>
            <a:pPr fontAlgn="auto">
              <a:spcAft>
                <a:spcPts val="0"/>
              </a:spcAft>
              <a:defRPr/>
            </a:pPr>
            <a:r>
              <a:rPr lang="en-US" sz="4000" b="1" dirty="0">
                <a:solidFill>
                  <a:schemeClr val="bg2"/>
                </a:solidFill>
                <a:latin typeface="Calibri" pitchFamily="34" charset="0"/>
                <a:ea typeface="+mj-ea"/>
                <a:cs typeface="Calibri" pitchFamily="34" charset="0"/>
              </a:rPr>
              <a:t>Website Resources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371600" y="304800"/>
            <a:ext cx="8229600" cy="762000"/>
          </a:xfrm>
        </p:spPr>
        <p:txBody>
          <a:bodyPr/>
          <a:lstStyle/>
          <a:p>
            <a:pPr>
              <a:defRPr/>
            </a:pPr>
            <a:r>
              <a:rPr lang="en-US" sz="4000" b="1" dirty="0" smtClean="0">
                <a:effectLst>
                  <a:outerShdw blurRad="38100" dist="38100" dir="2700000" algn="tl">
                    <a:srgbClr val="000000">
                      <a:alpha val="43137"/>
                    </a:srgbClr>
                  </a:outerShdw>
                </a:effectLst>
                <a:latin typeface="Calibri" pitchFamily="34" charset="0"/>
              </a:rPr>
              <a:t>Top Three Take </a:t>
            </a:r>
            <a:r>
              <a:rPr lang="en-US" sz="4000" b="1" dirty="0" err="1" smtClean="0">
                <a:effectLst>
                  <a:outerShdw blurRad="38100" dist="38100" dir="2700000" algn="tl">
                    <a:srgbClr val="000000">
                      <a:alpha val="43137"/>
                    </a:srgbClr>
                  </a:outerShdw>
                </a:effectLst>
                <a:latin typeface="Calibri" pitchFamily="34" charset="0"/>
              </a:rPr>
              <a:t>Aways</a:t>
            </a:r>
            <a:endParaRPr lang="en-US" sz="4000" b="1" dirty="0">
              <a:effectLst>
                <a:outerShdw blurRad="38100" dist="38100" dir="2700000" algn="tl">
                  <a:srgbClr val="000000">
                    <a:alpha val="43137"/>
                  </a:srgbClr>
                </a:outerShdw>
              </a:effectLst>
              <a:latin typeface="Calibri" pitchFamily="34" charset="0"/>
            </a:endParaRPr>
          </a:p>
        </p:txBody>
      </p:sp>
      <p:sp>
        <p:nvSpPr>
          <p:cNvPr id="33795" name="TextBox 2"/>
          <p:cNvSpPr txBox="1">
            <a:spLocks noChangeArrowheads="1"/>
          </p:cNvSpPr>
          <p:nvPr/>
        </p:nvSpPr>
        <p:spPr bwMode="auto">
          <a:xfrm>
            <a:off x="1136650" y="1828800"/>
            <a:ext cx="6934200" cy="4894263"/>
          </a:xfrm>
          <a:prstGeom prst="rect">
            <a:avLst/>
          </a:prstGeom>
          <a:noFill/>
          <a:ln w="9525">
            <a:noFill/>
            <a:miter lim="800000"/>
            <a:headEnd/>
            <a:tailEnd/>
          </a:ln>
        </p:spPr>
        <p:txBody>
          <a:bodyPr>
            <a:spAutoFit/>
          </a:bodyPr>
          <a:lstStyle/>
          <a:p>
            <a:pPr marL="457200" indent="-457200">
              <a:buFontTx/>
              <a:buAutoNum type="arabicPeriod"/>
            </a:pPr>
            <a:r>
              <a:rPr lang="en-US" sz="3600">
                <a:latin typeface="Calibri" pitchFamily="34" charset="0"/>
              </a:rPr>
              <a:t>Retirement is a process -  Not an event!</a:t>
            </a:r>
          </a:p>
          <a:p>
            <a:pPr marL="457200" indent="-457200">
              <a:buFontTx/>
              <a:buAutoNum type="arabicPeriod"/>
            </a:pPr>
            <a:r>
              <a:rPr lang="en-US" sz="3600">
                <a:latin typeface="Calibri" pitchFamily="34" charset="0"/>
              </a:rPr>
              <a:t>Be prepared! – Review your documents often</a:t>
            </a:r>
          </a:p>
          <a:p>
            <a:pPr marL="457200" indent="-457200">
              <a:buFontTx/>
              <a:buAutoNum type="arabicPeriod"/>
            </a:pPr>
            <a:r>
              <a:rPr lang="en-US" sz="3600">
                <a:latin typeface="Calibri" pitchFamily="34" charset="0"/>
              </a:rPr>
              <a:t>Give yourself plenty of time to process – You can only retire once!</a:t>
            </a:r>
          </a:p>
          <a:p>
            <a:pPr marL="457200" indent="-457200">
              <a:buFontTx/>
              <a:buAutoNum type="arabicPeriod"/>
            </a:pPr>
            <a:endParaRPr lang="en-US" sz="2000">
              <a:latin typeface="Calibri" pitchFamily="34" charset="0"/>
            </a:endParaRPr>
          </a:p>
          <a:p>
            <a:pPr marL="457200" indent="-457200">
              <a:buFontTx/>
              <a:buAutoNum type="arabicPeriod"/>
            </a:pPr>
            <a:endParaRPr lang="en-US" sz="2000">
              <a:latin typeface="Calibri" pitchFamily="34" charset="0"/>
            </a:endParaRPr>
          </a:p>
          <a:p>
            <a:pPr marL="457200" indent="-457200">
              <a:buFontTx/>
              <a:buAutoNum type="arabicPeriod"/>
            </a:pPr>
            <a:endParaRPr lang="en-US" sz="2000">
              <a:latin typeface="Calibri"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1066800" y="1447800"/>
            <a:ext cx="7086600" cy="5262563"/>
          </a:xfrm>
          <a:prstGeom prst="rect">
            <a:avLst/>
          </a:prstGeom>
          <a:noFill/>
          <a:ln w="9525">
            <a:noFill/>
            <a:miter lim="800000"/>
            <a:headEnd/>
            <a:tailEnd/>
          </a:ln>
        </p:spPr>
        <p:txBody>
          <a:bodyPr>
            <a:spAutoFit/>
          </a:bodyPr>
          <a:lstStyle/>
          <a:p>
            <a:pPr>
              <a:buFont typeface="Arial" pitchFamily="34" charset="0"/>
              <a:buChar char="•"/>
            </a:pPr>
            <a:r>
              <a:rPr lang="en-US" sz="2400" b="1">
                <a:latin typeface="Calibri" pitchFamily="34" charset="0"/>
              </a:rPr>
              <a:t>Definitions</a:t>
            </a:r>
          </a:p>
          <a:p>
            <a:pPr lvl="1">
              <a:buFont typeface="Arial" pitchFamily="34" charset="0"/>
              <a:buChar char="•"/>
            </a:pPr>
            <a:r>
              <a:rPr lang="en-US" sz="2400" u="sng">
                <a:latin typeface="Calibri" pitchFamily="34" charset="0"/>
              </a:rPr>
              <a:t>Active Service</a:t>
            </a:r>
            <a:r>
              <a:rPr lang="en-US" sz="2400">
                <a:latin typeface="Calibri" pitchFamily="34" charset="0"/>
              </a:rPr>
              <a:t> means service on active duty or </a:t>
            </a:r>
          </a:p>
          <a:p>
            <a:pPr lvl="1"/>
            <a:r>
              <a:rPr lang="en-US" sz="2400">
                <a:latin typeface="Calibri" pitchFamily="34" charset="0"/>
              </a:rPr>
              <a:t>full-time National Guard duty.</a:t>
            </a:r>
          </a:p>
          <a:p>
            <a:pPr lvl="1"/>
            <a:endParaRPr lang="en-US" sz="1200">
              <a:latin typeface="Calibri" pitchFamily="34" charset="0"/>
            </a:endParaRPr>
          </a:p>
          <a:p>
            <a:pPr lvl="1">
              <a:buFont typeface="Arial" pitchFamily="34" charset="0"/>
              <a:buChar char="•"/>
            </a:pPr>
            <a:r>
              <a:rPr lang="en-US" sz="2400" u="sng">
                <a:latin typeface="Calibri" pitchFamily="34" charset="0"/>
              </a:rPr>
              <a:t>Active Status</a:t>
            </a:r>
            <a:r>
              <a:rPr lang="en-US" sz="2400">
                <a:latin typeface="Calibri" pitchFamily="34" charset="0"/>
              </a:rPr>
              <a:t> means the status of a member of a reserve component who is not in the inactive Army National Guard or inactive Air National Guard, on an inactive status list, or in the Retired Reserve. </a:t>
            </a:r>
          </a:p>
          <a:p>
            <a:pPr lvl="1"/>
            <a:endParaRPr lang="en-US" sz="2400" b="1">
              <a:latin typeface="Calibri" pitchFamily="34" charset="0"/>
            </a:endParaRPr>
          </a:p>
          <a:p>
            <a:pPr>
              <a:buFont typeface="Arial" pitchFamily="34" charset="0"/>
              <a:buChar char="•"/>
            </a:pPr>
            <a:r>
              <a:rPr lang="en-US" sz="2400" b="1">
                <a:latin typeface="Calibri" pitchFamily="34" charset="0"/>
              </a:rPr>
              <a:t>Acronyms</a:t>
            </a:r>
            <a:endParaRPr lang="en-US" sz="2400">
              <a:latin typeface="Calibri" pitchFamily="34" charset="0"/>
            </a:endParaRPr>
          </a:p>
          <a:p>
            <a:pPr lvl="1">
              <a:buFont typeface="Arial" pitchFamily="34" charset="0"/>
              <a:buChar char="•"/>
            </a:pPr>
            <a:r>
              <a:rPr lang="en-US" sz="2400" b="1">
                <a:latin typeface="Calibri" pitchFamily="34" charset="0"/>
              </a:rPr>
              <a:t>DIEMS </a:t>
            </a:r>
            <a:r>
              <a:rPr lang="en-US" sz="2400">
                <a:latin typeface="Calibri" pitchFamily="34" charset="0"/>
              </a:rPr>
              <a:t>– Date Initial Entry Military Service</a:t>
            </a:r>
          </a:p>
          <a:p>
            <a:pPr lvl="1">
              <a:buFont typeface="Arial" pitchFamily="34" charset="0"/>
              <a:buChar char="•"/>
            </a:pPr>
            <a:r>
              <a:rPr lang="en-US" sz="2400" b="1">
                <a:latin typeface="Calibri" pitchFamily="34" charset="0"/>
              </a:rPr>
              <a:t>BASD</a:t>
            </a:r>
            <a:r>
              <a:rPr lang="en-US" sz="2400">
                <a:latin typeface="Calibri" pitchFamily="34" charset="0"/>
              </a:rPr>
              <a:t> – Basic Active Service Date</a:t>
            </a:r>
          </a:p>
          <a:p>
            <a:pPr lvl="1">
              <a:buFont typeface="Arial" pitchFamily="34" charset="0"/>
              <a:buChar char="•"/>
            </a:pPr>
            <a:endParaRPr lang="en-US" sz="2400">
              <a:latin typeface="Calibri" pitchFamily="34" charset="0"/>
            </a:endParaRPr>
          </a:p>
          <a:p>
            <a:pPr lvl="1">
              <a:buFont typeface="Arial" pitchFamily="34" charset="0"/>
              <a:buChar char="•"/>
            </a:pPr>
            <a:endParaRPr lang="en-US" sz="2400">
              <a:latin typeface="Calibri" pitchFamily="34" charset="0"/>
            </a:endParaRPr>
          </a:p>
        </p:txBody>
      </p:sp>
      <p:sp>
        <p:nvSpPr>
          <p:cNvPr id="11267" name="TextBox 1"/>
          <p:cNvSpPr txBox="1">
            <a:spLocks noChangeArrowheads="1"/>
          </p:cNvSpPr>
          <p:nvPr/>
        </p:nvSpPr>
        <p:spPr bwMode="auto">
          <a:xfrm>
            <a:off x="1447800" y="228600"/>
            <a:ext cx="6629400"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Definitions and Acronyms</a:t>
            </a:r>
          </a:p>
        </p:txBody>
      </p:sp>
    </p:spTree>
  </p:cSld>
  <p:clrMapOvr>
    <a:masterClrMapping/>
  </p:clrMapOvr>
  <p:transition>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1371600"/>
            <a:ext cx="8229600" cy="1143000"/>
          </a:xfrm>
        </p:spPr>
        <p:txBody>
          <a:bodyPr lIns="91440" tIns="45720" rIns="91440" bIns="45720" anchor="t"/>
          <a:lstStyle/>
          <a:p>
            <a:r>
              <a:rPr lang="en-US" b="1" smtClean="0">
                <a:latin typeface="Calibri" pitchFamily="34" charset="0"/>
              </a:rPr>
              <a:t>Types of Military Retirements</a:t>
            </a:r>
          </a:p>
        </p:txBody>
      </p:sp>
      <p:sp>
        <p:nvSpPr>
          <p:cNvPr id="12291" name="Content Placeholder 2"/>
          <p:cNvSpPr>
            <a:spLocks noGrp="1"/>
          </p:cNvSpPr>
          <p:nvPr>
            <p:ph idx="1"/>
          </p:nvPr>
        </p:nvSpPr>
        <p:spPr>
          <a:xfrm>
            <a:off x="1600200" y="2514600"/>
            <a:ext cx="5867400" cy="2667000"/>
          </a:xfrm>
        </p:spPr>
        <p:txBody>
          <a:bodyPr lIns="91440" tIns="45720" rIns="91440" bIns="45720"/>
          <a:lstStyle/>
          <a:p>
            <a:pPr>
              <a:buSzPct val="70000"/>
              <a:buFont typeface="Arial" pitchFamily="34" charset="0"/>
              <a:buChar char="•"/>
            </a:pPr>
            <a:r>
              <a:rPr lang="en-US" sz="3600" smtClean="0">
                <a:latin typeface="Calibri" pitchFamily="34" charset="0"/>
              </a:rPr>
              <a:t>Regular</a:t>
            </a:r>
          </a:p>
          <a:p>
            <a:pPr>
              <a:buSzPct val="70000"/>
              <a:buFont typeface="Arial" pitchFamily="34" charset="0"/>
              <a:buChar char="•"/>
            </a:pPr>
            <a:r>
              <a:rPr lang="en-US" sz="3600" smtClean="0">
                <a:latin typeface="Calibri" pitchFamily="34" charset="0"/>
              </a:rPr>
              <a:t>Non-Regular (15 or 20 year)</a:t>
            </a:r>
          </a:p>
          <a:p>
            <a:pPr>
              <a:buSzPct val="70000"/>
              <a:buFont typeface="Arial" pitchFamily="34" charset="0"/>
              <a:buChar char="•"/>
            </a:pPr>
            <a:r>
              <a:rPr lang="en-US" sz="3600" smtClean="0">
                <a:latin typeface="Calibri" pitchFamily="34" charset="0"/>
              </a:rPr>
              <a:t>10 USC 12741</a:t>
            </a:r>
          </a:p>
        </p:txBody>
      </p:sp>
      <p:sp>
        <p:nvSpPr>
          <p:cNvPr id="12292" name="TextBox 1"/>
          <p:cNvSpPr txBox="1">
            <a:spLocks noChangeArrowheads="1"/>
          </p:cNvSpPr>
          <p:nvPr/>
        </p:nvSpPr>
        <p:spPr bwMode="auto">
          <a:xfrm>
            <a:off x="1524000" y="228600"/>
            <a:ext cx="4800600"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Types of Retirements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7"/>
          <p:cNvPicPr>
            <a:picLocks noChangeAspect="1" noChangeArrowheads="1"/>
          </p:cNvPicPr>
          <p:nvPr/>
        </p:nvPicPr>
        <p:blipFill>
          <a:blip r:embed="rId3" cstate="print"/>
          <a:srcRect l="18794" t="16025" r="16875" b="4741"/>
          <a:stretch>
            <a:fillRect/>
          </a:stretch>
        </p:blipFill>
        <p:spPr bwMode="auto">
          <a:xfrm>
            <a:off x="1244600" y="1503363"/>
            <a:ext cx="5146675" cy="5070475"/>
          </a:xfrm>
          <a:prstGeom prst="rect">
            <a:avLst/>
          </a:prstGeom>
          <a:noFill/>
          <a:ln w="9525">
            <a:noFill/>
            <a:miter lim="800000"/>
            <a:headEnd/>
            <a:tailEnd/>
          </a:ln>
        </p:spPr>
      </p:pic>
      <p:sp>
        <p:nvSpPr>
          <p:cNvPr id="13315" name="Oval 6"/>
          <p:cNvSpPr>
            <a:spLocks noChangeArrowheads="1"/>
          </p:cNvSpPr>
          <p:nvPr/>
        </p:nvSpPr>
        <p:spPr bwMode="auto">
          <a:xfrm>
            <a:off x="4383088" y="1917700"/>
            <a:ext cx="1027112" cy="217488"/>
          </a:xfrm>
          <a:prstGeom prst="ellipse">
            <a:avLst/>
          </a:prstGeom>
          <a:noFill/>
          <a:ln w="28575" algn="ctr">
            <a:solidFill>
              <a:schemeClr val="tx1"/>
            </a:solidFill>
            <a:round/>
            <a:headEnd/>
            <a:tailEnd/>
          </a:ln>
        </p:spPr>
        <p:txBody>
          <a:bodyPr/>
          <a:lstStyle/>
          <a:p>
            <a:endParaRPr lang="en-US" b="1"/>
          </a:p>
        </p:txBody>
      </p:sp>
      <p:cxnSp>
        <p:nvCxnSpPr>
          <p:cNvPr id="13316" name="Straight Arrow Connector 10"/>
          <p:cNvCxnSpPr>
            <a:cxnSpLocks noChangeShapeType="1"/>
            <a:endCxn id="13315" idx="6"/>
          </p:cNvCxnSpPr>
          <p:nvPr/>
        </p:nvCxnSpPr>
        <p:spPr bwMode="auto">
          <a:xfrm rot="10800000" flipV="1">
            <a:off x="5410200" y="1814513"/>
            <a:ext cx="1112838" cy="211137"/>
          </a:xfrm>
          <a:prstGeom prst="straightConnector1">
            <a:avLst/>
          </a:prstGeom>
          <a:noFill/>
          <a:ln w="28575" algn="ctr">
            <a:solidFill>
              <a:schemeClr val="tx1"/>
            </a:solidFill>
            <a:round/>
            <a:headEnd/>
            <a:tailEnd type="arrow" w="med" len="med"/>
          </a:ln>
        </p:spPr>
      </p:cxnSp>
      <p:sp>
        <p:nvSpPr>
          <p:cNvPr id="13317" name="TextBox 12"/>
          <p:cNvSpPr txBox="1">
            <a:spLocks noChangeArrowheads="1"/>
          </p:cNvSpPr>
          <p:nvPr/>
        </p:nvSpPr>
        <p:spPr bwMode="auto">
          <a:xfrm>
            <a:off x="6551613" y="1766888"/>
            <a:ext cx="1960562" cy="1754187"/>
          </a:xfrm>
          <a:prstGeom prst="rect">
            <a:avLst/>
          </a:prstGeom>
          <a:solidFill>
            <a:srgbClr val="00B0F0"/>
          </a:solidFill>
          <a:ln w="28575">
            <a:solidFill>
              <a:schemeClr val="tx1"/>
            </a:solidFill>
            <a:miter lim="800000"/>
            <a:headEnd/>
            <a:tailEnd/>
          </a:ln>
        </p:spPr>
        <p:txBody>
          <a:bodyPr>
            <a:spAutoFit/>
          </a:bodyPr>
          <a:lstStyle/>
          <a:p>
            <a:r>
              <a:rPr lang="en-US" b="1"/>
              <a:t>20 years of Active Federal Service from this date = Active Duty Retirement!</a:t>
            </a:r>
          </a:p>
        </p:txBody>
      </p:sp>
      <p:sp>
        <p:nvSpPr>
          <p:cNvPr id="13318" name="Rounded Rectangle 14"/>
          <p:cNvSpPr>
            <a:spLocks noChangeArrowheads="1"/>
          </p:cNvSpPr>
          <p:nvPr/>
        </p:nvSpPr>
        <p:spPr bwMode="auto">
          <a:xfrm>
            <a:off x="1601788" y="3236913"/>
            <a:ext cx="557212" cy="123825"/>
          </a:xfrm>
          <a:prstGeom prst="roundRect">
            <a:avLst>
              <a:gd name="adj" fmla="val 16667"/>
            </a:avLst>
          </a:prstGeom>
          <a:noFill/>
          <a:ln w="28575" algn="ctr">
            <a:solidFill>
              <a:schemeClr val="tx1"/>
            </a:solidFill>
            <a:round/>
            <a:headEnd/>
            <a:tailEnd/>
          </a:ln>
        </p:spPr>
        <p:txBody>
          <a:bodyPr/>
          <a:lstStyle/>
          <a:p>
            <a:endParaRPr lang="en-US" b="1"/>
          </a:p>
        </p:txBody>
      </p:sp>
      <p:sp>
        <p:nvSpPr>
          <p:cNvPr id="13319" name="TextBox 15"/>
          <p:cNvSpPr txBox="1">
            <a:spLocks noChangeArrowheads="1"/>
          </p:cNvSpPr>
          <p:nvPr/>
        </p:nvSpPr>
        <p:spPr bwMode="auto">
          <a:xfrm>
            <a:off x="461963" y="2803525"/>
            <a:ext cx="1046162" cy="277813"/>
          </a:xfrm>
          <a:prstGeom prst="rect">
            <a:avLst/>
          </a:prstGeom>
          <a:solidFill>
            <a:srgbClr val="00B0F0"/>
          </a:solidFill>
          <a:ln w="12700">
            <a:solidFill>
              <a:schemeClr val="tx1"/>
            </a:solidFill>
            <a:miter lim="800000"/>
            <a:headEnd/>
            <a:tailEnd/>
          </a:ln>
        </p:spPr>
        <p:txBody>
          <a:bodyPr>
            <a:spAutoFit/>
          </a:bodyPr>
          <a:lstStyle/>
          <a:p>
            <a:r>
              <a:rPr lang="en-US" sz="1200" b="1"/>
              <a:t>DIEMS Date</a:t>
            </a:r>
          </a:p>
        </p:txBody>
      </p:sp>
      <p:cxnSp>
        <p:nvCxnSpPr>
          <p:cNvPr id="13320" name="Straight Arrow Connector 17"/>
          <p:cNvCxnSpPr>
            <a:cxnSpLocks noChangeShapeType="1"/>
            <a:stCxn id="13319" idx="3"/>
          </p:cNvCxnSpPr>
          <p:nvPr/>
        </p:nvCxnSpPr>
        <p:spPr bwMode="auto">
          <a:xfrm>
            <a:off x="1508125" y="2941638"/>
            <a:ext cx="131763" cy="268287"/>
          </a:xfrm>
          <a:prstGeom prst="straightConnector1">
            <a:avLst/>
          </a:prstGeom>
          <a:noFill/>
          <a:ln w="28575" algn="ctr">
            <a:solidFill>
              <a:schemeClr val="tx1"/>
            </a:solidFill>
            <a:round/>
            <a:headEnd/>
            <a:tailEnd type="arrow" w="med" len="med"/>
          </a:ln>
        </p:spPr>
      </p:cxnSp>
      <p:sp>
        <p:nvSpPr>
          <p:cNvPr id="9" name="Oval 8"/>
          <p:cNvSpPr/>
          <p:nvPr/>
        </p:nvSpPr>
        <p:spPr>
          <a:xfrm>
            <a:off x="3962400" y="6345238"/>
            <a:ext cx="533400" cy="228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1" name="Straight Arrow Connector 10"/>
          <p:cNvCxnSpPr/>
          <p:nvPr/>
        </p:nvCxnSpPr>
        <p:spPr>
          <a:xfrm rot="10800000">
            <a:off x="4648200" y="6497638"/>
            <a:ext cx="1905000" cy="158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3323" name="TextBox 12"/>
          <p:cNvSpPr txBox="1">
            <a:spLocks noChangeArrowheads="1"/>
          </p:cNvSpPr>
          <p:nvPr/>
        </p:nvSpPr>
        <p:spPr bwMode="auto">
          <a:xfrm>
            <a:off x="6570663" y="5029200"/>
            <a:ext cx="2133600" cy="1600200"/>
          </a:xfrm>
          <a:prstGeom prst="rect">
            <a:avLst/>
          </a:prstGeom>
          <a:gradFill rotWithShape="1">
            <a:gsLst>
              <a:gs pos="0">
                <a:srgbClr val="EA8C8C"/>
              </a:gs>
              <a:gs pos="50000">
                <a:srgbClr val="F0BABA"/>
              </a:gs>
              <a:gs pos="100000">
                <a:srgbClr val="F7DEDE"/>
              </a:gs>
            </a:gsLst>
            <a:lin ang="16200000" scaled="1"/>
          </a:gradFill>
          <a:ln w="9525">
            <a:solidFill>
              <a:srgbClr val="C00000"/>
            </a:solidFill>
            <a:miter lim="800000"/>
            <a:headEnd/>
            <a:tailEnd/>
          </a:ln>
        </p:spPr>
        <p:txBody>
          <a:bodyPr>
            <a:spAutoFit/>
          </a:bodyPr>
          <a:lstStyle/>
          <a:p>
            <a:r>
              <a:rPr lang="en-US" sz="1400"/>
              <a:t>M-day Soldiers w/over</a:t>
            </a:r>
          </a:p>
          <a:p>
            <a:r>
              <a:rPr lang="en-US" sz="1400"/>
              <a:t>6480 AD pts might be </a:t>
            </a:r>
          </a:p>
          <a:p>
            <a:r>
              <a:rPr lang="en-US" sz="1400"/>
              <a:t>eligible for Sanctuary if</a:t>
            </a:r>
          </a:p>
          <a:p>
            <a:r>
              <a:rPr lang="en-US" sz="1400"/>
              <a:t>put on orders and those</a:t>
            </a:r>
          </a:p>
          <a:p>
            <a:r>
              <a:rPr lang="en-US" sz="1400"/>
              <a:t>w/over 7200 might be</a:t>
            </a:r>
          </a:p>
          <a:p>
            <a:r>
              <a:rPr lang="en-US" sz="1400"/>
              <a:t>Regular Retirement eligible.</a:t>
            </a:r>
          </a:p>
        </p:txBody>
      </p:sp>
      <p:sp>
        <p:nvSpPr>
          <p:cNvPr id="13324" name="TextBox 1"/>
          <p:cNvSpPr txBox="1">
            <a:spLocks noChangeArrowheads="1"/>
          </p:cNvSpPr>
          <p:nvPr/>
        </p:nvSpPr>
        <p:spPr bwMode="auto">
          <a:xfrm>
            <a:off x="1508125" y="268288"/>
            <a:ext cx="7275513"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Review your Documents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1295400" y="1981200"/>
            <a:ext cx="7162800" cy="3416300"/>
          </a:xfrm>
          <a:prstGeom prst="rect">
            <a:avLst/>
          </a:prstGeom>
          <a:noFill/>
          <a:ln w="9525">
            <a:noFill/>
            <a:miter lim="800000"/>
            <a:headEnd/>
            <a:tailEnd/>
          </a:ln>
        </p:spPr>
        <p:txBody>
          <a:bodyPr>
            <a:spAutoFit/>
          </a:bodyPr>
          <a:lstStyle/>
          <a:p>
            <a:pPr>
              <a:defRPr/>
            </a:pPr>
            <a:r>
              <a:rPr lang="en-US" sz="2400" dirty="0">
                <a:solidFill>
                  <a:schemeClr val="accent1">
                    <a:lumMod val="50000"/>
                  </a:schemeClr>
                </a:solidFill>
                <a:latin typeface="+mn-lt"/>
              </a:rPr>
              <a:t>1405 Time – IDT points earned while a member of the Reserve Component that is used to increase the multiplier of a Regular retirement.</a:t>
            </a:r>
          </a:p>
          <a:p>
            <a:pPr>
              <a:defRPr/>
            </a:pPr>
            <a:r>
              <a:rPr lang="en-US" sz="2400" dirty="0">
                <a:solidFill>
                  <a:schemeClr val="accent1">
                    <a:lumMod val="50000"/>
                  </a:schemeClr>
                </a:solidFill>
                <a:latin typeface="+mn-lt"/>
              </a:rPr>
              <a:t>  </a:t>
            </a:r>
          </a:p>
          <a:p>
            <a:pPr marL="342900" indent="-342900">
              <a:buFont typeface="Arial" pitchFamily="34" charset="0"/>
              <a:buChar char="•"/>
              <a:defRPr/>
            </a:pPr>
            <a:r>
              <a:rPr lang="en-US" sz="2400" dirty="0">
                <a:solidFill>
                  <a:schemeClr val="accent1">
                    <a:lumMod val="50000"/>
                  </a:schemeClr>
                </a:solidFill>
                <a:latin typeface="+mn-lt"/>
              </a:rPr>
              <a:t>May only be used AFTER acquiring 20 years of AS</a:t>
            </a:r>
          </a:p>
          <a:p>
            <a:pPr>
              <a:defRPr/>
            </a:pPr>
            <a:endParaRPr lang="en-US" sz="2400" dirty="0">
              <a:solidFill>
                <a:schemeClr val="accent1">
                  <a:lumMod val="50000"/>
                </a:schemeClr>
              </a:solidFill>
              <a:latin typeface="+mn-lt"/>
            </a:endParaRPr>
          </a:p>
          <a:p>
            <a:pPr marL="342900" indent="-342900">
              <a:buFont typeface="Arial" pitchFamily="34" charset="0"/>
              <a:buChar char="•"/>
              <a:defRPr/>
            </a:pPr>
            <a:r>
              <a:rPr lang="en-US" sz="2400" dirty="0">
                <a:solidFill>
                  <a:schemeClr val="accent1">
                    <a:lumMod val="50000"/>
                  </a:schemeClr>
                </a:solidFill>
                <a:latin typeface="+mn-lt"/>
              </a:rPr>
              <a:t>It will not be used to create 20 years of AS, except for medical retirements.  </a:t>
            </a:r>
          </a:p>
        </p:txBody>
      </p:sp>
      <p:sp>
        <p:nvSpPr>
          <p:cNvPr id="14339" name="Text Box 6"/>
          <p:cNvSpPr txBox="1">
            <a:spLocks noChangeArrowheads="1"/>
          </p:cNvSpPr>
          <p:nvPr/>
        </p:nvSpPr>
        <p:spPr bwMode="auto">
          <a:xfrm>
            <a:off x="1660525" y="2427288"/>
            <a:ext cx="184150" cy="519112"/>
          </a:xfrm>
          <a:prstGeom prst="rect">
            <a:avLst/>
          </a:prstGeom>
          <a:noFill/>
          <a:ln w="9525">
            <a:noFill/>
            <a:miter lim="800000"/>
            <a:headEnd/>
            <a:tailEnd/>
          </a:ln>
        </p:spPr>
        <p:txBody>
          <a:bodyPr wrap="none">
            <a:spAutoFit/>
          </a:bodyPr>
          <a:lstStyle/>
          <a:p>
            <a:endParaRPr lang="en-US" sz="2800">
              <a:solidFill>
                <a:srgbClr val="FFFF00"/>
              </a:solidFill>
            </a:endParaRPr>
          </a:p>
        </p:txBody>
      </p:sp>
      <p:sp>
        <p:nvSpPr>
          <p:cNvPr id="14340" name="Text Box 7"/>
          <p:cNvSpPr txBox="1">
            <a:spLocks noChangeArrowheads="1"/>
          </p:cNvSpPr>
          <p:nvPr/>
        </p:nvSpPr>
        <p:spPr bwMode="auto">
          <a:xfrm>
            <a:off x="1447800" y="304800"/>
            <a:ext cx="3917950"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1405 Time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7"/>
          <p:cNvPicPr>
            <a:picLocks noChangeAspect="1" noChangeArrowheads="1"/>
          </p:cNvPicPr>
          <p:nvPr/>
        </p:nvPicPr>
        <p:blipFill>
          <a:blip r:embed="rId3" cstate="print"/>
          <a:srcRect l="18794" t="16025" r="16875" b="4741"/>
          <a:stretch>
            <a:fillRect/>
          </a:stretch>
        </p:blipFill>
        <p:spPr bwMode="auto">
          <a:xfrm>
            <a:off x="1244600" y="1503363"/>
            <a:ext cx="5146675" cy="5070475"/>
          </a:xfrm>
          <a:prstGeom prst="rect">
            <a:avLst/>
          </a:prstGeom>
          <a:noFill/>
          <a:ln w="9525">
            <a:noFill/>
            <a:miter lim="800000"/>
            <a:headEnd/>
            <a:tailEnd/>
          </a:ln>
        </p:spPr>
      </p:pic>
      <p:sp>
        <p:nvSpPr>
          <p:cNvPr id="15363" name="Rounded Rectangle 14"/>
          <p:cNvSpPr>
            <a:spLocks noChangeArrowheads="1"/>
          </p:cNvSpPr>
          <p:nvPr/>
        </p:nvSpPr>
        <p:spPr bwMode="auto">
          <a:xfrm>
            <a:off x="2895600" y="3238500"/>
            <a:ext cx="922338" cy="571500"/>
          </a:xfrm>
          <a:prstGeom prst="roundRect">
            <a:avLst>
              <a:gd name="adj" fmla="val 16667"/>
            </a:avLst>
          </a:prstGeom>
          <a:noFill/>
          <a:ln w="28575" algn="ctr">
            <a:solidFill>
              <a:schemeClr val="tx1"/>
            </a:solidFill>
            <a:round/>
            <a:headEnd/>
            <a:tailEnd/>
          </a:ln>
        </p:spPr>
        <p:txBody>
          <a:bodyPr/>
          <a:lstStyle/>
          <a:p>
            <a:endParaRPr lang="en-US" b="1"/>
          </a:p>
        </p:txBody>
      </p:sp>
      <p:sp>
        <p:nvSpPr>
          <p:cNvPr id="15364" name="TextBox 15"/>
          <p:cNvSpPr txBox="1">
            <a:spLocks noChangeArrowheads="1"/>
          </p:cNvSpPr>
          <p:nvPr/>
        </p:nvSpPr>
        <p:spPr bwMode="auto">
          <a:xfrm>
            <a:off x="461963" y="2803525"/>
            <a:ext cx="1046162" cy="277813"/>
          </a:xfrm>
          <a:prstGeom prst="rect">
            <a:avLst/>
          </a:prstGeom>
          <a:solidFill>
            <a:srgbClr val="00B0F0"/>
          </a:solidFill>
          <a:ln w="12700">
            <a:solidFill>
              <a:schemeClr val="tx1"/>
            </a:solidFill>
            <a:miter lim="800000"/>
            <a:headEnd/>
            <a:tailEnd/>
          </a:ln>
        </p:spPr>
        <p:txBody>
          <a:bodyPr>
            <a:spAutoFit/>
          </a:bodyPr>
          <a:lstStyle/>
          <a:p>
            <a:r>
              <a:rPr lang="en-US" sz="1200" b="1"/>
              <a:t>1405 Time</a:t>
            </a:r>
          </a:p>
        </p:txBody>
      </p:sp>
      <p:cxnSp>
        <p:nvCxnSpPr>
          <p:cNvPr id="15365" name="Straight Arrow Connector 17"/>
          <p:cNvCxnSpPr>
            <a:cxnSpLocks noChangeShapeType="1"/>
            <a:stCxn id="15364" idx="3"/>
          </p:cNvCxnSpPr>
          <p:nvPr/>
        </p:nvCxnSpPr>
        <p:spPr bwMode="auto">
          <a:xfrm>
            <a:off x="1508125" y="2941638"/>
            <a:ext cx="1387475" cy="487362"/>
          </a:xfrm>
          <a:prstGeom prst="straightConnector1">
            <a:avLst/>
          </a:prstGeom>
          <a:noFill/>
          <a:ln w="28575" algn="ctr">
            <a:solidFill>
              <a:schemeClr val="tx1"/>
            </a:solidFill>
            <a:round/>
            <a:headEnd/>
            <a:tailEnd type="arrow" w="med" len="med"/>
          </a:ln>
        </p:spPr>
      </p:cxnSp>
      <p:sp>
        <p:nvSpPr>
          <p:cNvPr id="15366" name="TextBox 1"/>
          <p:cNvSpPr txBox="1">
            <a:spLocks noChangeArrowheads="1"/>
          </p:cNvSpPr>
          <p:nvPr/>
        </p:nvSpPr>
        <p:spPr bwMode="auto">
          <a:xfrm>
            <a:off x="1508125" y="268288"/>
            <a:ext cx="7275513" cy="708025"/>
          </a:xfrm>
          <a:prstGeom prst="rect">
            <a:avLst/>
          </a:prstGeom>
          <a:noFill/>
          <a:ln w="9525">
            <a:noFill/>
            <a:miter lim="800000"/>
            <a:headEnd/>
            <a:tailEnd/>
          </a:ln>
        </p:spPr>
        <p:txBody>
          <a:bodyPr>
            <a:spAutoFit/>
          </a:bodyPr>
          <a:lstStyle/>
          <a:p>
            <a:r>
              <a:rPr lang="en-US" sz="4000" b="1">
                <a:solidFill>
                  <a:schemeClr val="bg2"/>
                </a:solidFill>
                <a:latin typeface="Calibri" pitchFamily="34" charset="0"/>
              </a:rPr>
              <a:t>1405 Time</a:t>
            </a:r>
          </a:p>
        </p:txBody>
      </p:sp>
      <p:sp>
        <p:nvSpPr>
          <p:cNvPr id="4" name="TextBox 3"/>
          <p:cNvSpPr txBox="1"/>
          <p:nvPr/>
        </p:nvSpPr>
        <p:spPr>
          <a:xfrm>
            <a:off x="6477000" y="2514600"/>
            <a:ext cx="2514600" cy="2308225"/>
          </a:xfrm>
          <a:prstGeom prst="rect">
            <a:avLst/>
          </a:prstGeom>
          <a:solidFill>
            <a:schemeClr val="accent1">
              <a:lumMod val="25000"/>
              <a:lumOff val="75000"/>
            </a:schemeClr>
          </a:solidFill>
        </p:spPr>
        <p:txBody>
          <a:bodyPr>
            <a:spAutoFit/>
          </a:bodyPr>
          <a:lstStyle/>
          <a:p>
            <a:pPr>
              <a:defRPr/>
            </a:pPr>
            <a:r>
              <a:rPr lang="en-US" sz="2400" dirty="0">
                <a:latin typeface="Calibri" pitchFamily="34" charset="0"/>
                <a:cs typeface="Calibri" pitchFamily="34" charset="0"/>
              </a:rPr>
              <a:t>1405 points can be added only up to the maximum IDT points allowed per year!</a:t>
            </a:r>
          </a:p>
          <a:p>
            <a:pPr>
              <a:defRPr/>
            </a:pPr>
            <a:endParaRPr lang="en-US" sz="2400" dirty="0">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371600" y="76200"/>
            <a:ext cx="7772400" cy="914400"/>
          </a:xfrm>
        </p:spPr>
        <p:txBody>
          <a:bodyPr/>
          <a:lstStyle/>
          <a:p>
            <a:pPr eaLnBrk="1" hangingPunct="1"/>
            <a:r>
              <a:rPr lang="en-US" b="1" smtClean="0"/>
              <a:t>1405 Time Calculation Example</a:t>
            </a:r>
          </a:p>
        </p:txBody>
      </p:sp>
      <p:sp>
        <p:nvSpPr>
          <p:cNvPr id="16387" name="Rectangle 3"/>
          <p:cNvSpPr>
            <a:spLocks noGrp="1" noChangeArrowheads="1"/>
          </p:cNvSpPr>
          <p:nvPr>
            <p:ph idx="1"/>
          </p:nvPr>
        </p:nvSpPr>
        <p:spPr>
          <a:xfrm>
            <a:off x="381000" y="1905000"/>
            <a:ext cx="8382000" cy="3810000"/>
          </a:xfrm>
        </p:spPr>
        <p:txBody>
          <a:bodyPr/>
          <a:lstStyle/>
          <a:p>
            <a:pPr eaLnBrk="1" hangingPunct="1">
              <a:buFontTx/>
              <a:buNone/>
            </a:pPr>
            <a:r>
              <a:rPr lang="en-US" smtClean="0">
                <a:latin typeface="Calibri" pitchFamily="34" charset="0"/>
              </a:rPr>
              <a:t>				IDT	MEM	ACCP	TOTAL 1405 points</a:t>
            </a:r>
          </a:p>
          <a:p>
            <a:pPr eaLnBrk="1" hangingPunct="1">
              <a:buFontTx/>
              <a:buNone/>
            </a:pPr>
            <a:r>
              <a:rPr lang="en-US" smtClean="0">
                <a:latin typeface="Calibri" pitchFamily="34" charset="0"/>
              </a:rPr>
              <a:t>810413 – 820412  	32	15	0	47</a:t>
            </a:r>
          </a:p>
          <a:p>
            <a:pPr eaLnBrk="1" hangingPunct="1">
              <a:buFontTx/>
              <a:buNone/>
            </a:pPr>
            <a:r>
              <a:rPr lang="en-US" smtClean="0">
                <a:latin typeface="Calibri" pitchFamily="34" charset="0"/>
              </a:rPr>
              <a:t>820413 – 830412	52	15	0	60 (67</a:t>
            </a:r>
            <a:r>
              <a:rPr lang="en-US" sz="1800" smtClean="0">
                <a:latin typeface="Calibri" pitchFamily="34" charset="0"/>
              </a:rPr>
              <a:t>) Only 60 count</a:t>
            </a:r>
          </a:p>
          <a:p>
            <a:pPr eaLnBrk="1" hangingPunct="1">
              <a:buFontTx/>
              <a:buNone/>
            </a:pPr>
            <a:r>
              <a:rPr lang="en-US" smtClean="0">
                <a:latin typeface="Calibri" pitchFamily="34" charset="0"/>
              </a:rPr>
              <a:t>830413 – 840412	47	15	0	60 (62)</a:t>
            </a:r>
            <a:r>
              <a:rPr lang="en-US" sz="1800" smtClean="0">
                <a:latin typeface="Calibri" pitchFamily="34" charset="0"/>
              </a:rPr>
              <a:t>Only 60 count</a:t>
            </a:r>
          </a:p>
          <a:p>
            <a:pPr eaLnBrk="1" hangingPunct="1">
              <a:buFontTx/>
              <a:buNone/>
            </a:pPr>
            <a:r>
              <a:rPr lang="en-US" smtClean="0">
                <a:latin typeface="Calibri" pitchFamily="34" charset="0"/>
              </a:rPr>
              <a:t>840412 – 840513	8	15	0	 23 </a:t>
            </a:r>
            <a:r>
              <a:rPr lang="en-US" b="1" smtClean="0">
                <a:latin typeface="Calibri" pitchFamily="34" charset="0"/>
              </a:rPr>
              <a:t>*</a:t>
            </a:r>
          </a:p>
          <a:p>
            <a:pPr eaLnBrk="1" hangingPunct="1">
              <a:buFontTx/>
              <a:buNone/>
            </a:pPr>
            <a:r>
              <a:rPr lang="en-US" smtClean="0">
                <a:latin typeface="Calibri" pitchFamily="34" charset="0"/>
              </a:rPr>
              <a:t>						Total:    190 </a:t>
            </a:r>
          </a:p>
          <a:p>
            <a:pPr eaLnBrk="1" hangingPunct="1">
              <a:buFontTx/>
              <a:buNone/>
            </a:pPr>
            <a:r>
              <a:rPr lang="en-US" smtClean="0">
                <a:latin typeface="Calibri" pitchFamily="34" charset="0"/>
              </a:rPr>
              <a:t>190 Days = 6 months and 10 days can be added to active service time for retired pay multiplier.</a:t>
            </a:r>
          </a:p>
          <a:p>
            <a:pPr eaLnBrk="1" hangingPunct="1">
              <a:buFontTx/>
              <a:buNone/>
            </a:pPr>
            <a:r>
              <a:rPr lang="en-US" b="1" smtClean="0">
                <a:latin typeface="Calibri" pitchFamily="34" charset="0"/>
              </a:rPr>
              <a:t>*</a:t>
            </a:r>
            <a:r>
              <a:rPr lang="en-US" smtClean="0">
                <a:latin typeface="Calibri" pitchFamily="34" charset="0"/>
              </a:rPr>
              <a:t> </a:t>
            </a:r>
            <a:r>
              <a:rPr lang="en-US" sz="2000" smtClean="0">
                <a:latin typeface="Calibri" pitchFamily="34" charset="0"/>
              </a:rPr>
              <a:t>All 15 membership points count because member had less than 365 (or 366) AD points for the retirement year.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447800" y="152400"/>
            <a:ext cx="7162800" cy="914400"/>
          </a:xfrm>
          <a:prstGeom prst="rect">
            <a:avLst/>
          </a:prstGeom>
        </p:spPr>
        <p:txBody>
          <a:bodyPr/>
          <a:lstStyle/>
          <a:p>
            <a:pPr fontAlgn="auto">
              <a:spcAft>
                <a:spcPts val="0"/>
              </a:spcAft>
              <a:defRPr/>
            </a:pPr>
            <a:r>
              <a:rPr lang="en-US" sz="4000" b="1" dirty="0">
                <a:solidFill>
                  <a:schemeClr val="bg2"/>
                </a:solidFill>
                <a:latin typeface="Calibri" pitchFamily="34" charset="0"/>
                <a:ea typeface="+mj-ea"/>
                <a:cs typeface="Calibri" pitchFamily="34" charset="0"/>
              </a:rPr>
              <a:t>Survivor Benefit Program</a:t>
            </a:r>
          </a:p>
        </p:txBody>
      </p:sp>
      <p:sp>
        <p:nvSpPr>
          <p:cNvPr id="5" name="Rectangle 3"/>
          <p:cNvSpPr txBox="1">
            <a:spLocks noChangeArrowheads="1"/>
          </p:cNvSpPr>
          <p:nvPr/>
        </p:nvSpPr>
        <p:spPr>
          <a:xfrm>
            <a:off x="381000" y="1066800"/>
            <a:ext cx="8382000" cy="5410200"/>
          </a:xfrm>
          <a:prstGeom prst="rect">
            <a:avLst/>
          </a:prstGeom>
        </p:spPr>
        <p:txBody>
          <a:bodyPr/>
          <a:lstStyle/>
          <a:p>
            <a:pPr marL="533400" indent="-533400" fontAlgn="auto">
              <a:spcBef>
                <a:spcPct val="20000"/>
              </a:spcBef>
              <a:spcAft>
                <a:spcPts val="0"/>
              </a:spcAft>
              <a:defRPr/>
            </a:pPr>
            <a:endParaRPr lang="en-US" sz="2400" b="1" dirty="0">
              <a:latin typeface="Calibri" pitchFamily="34" charset="0"/>
            </a:endParaRPr>
          </a:p>
          <a:p>
            <a:pPr marL="533400" indent="-533400" algn="ctr" fontAlgn="auto">
              <a:spcBef>
                <a:spcPct val="20000"/>
              </a:spcBef>
              <a:spcAft>
                <a:spcPts val="0"/>
              </a:spcAft>
              <a:defRPr/>
            </a:pPr>
            <a:r>
              <a:rPr lang="en-US" sz="2800" b="1" dirty="0">
                <a:solidFill>
                  <a:srgbClr val="FF0000"/>
                </a:solidFill>
                <a:effectLst>
                  <a:outerShdw blurRad="38100" dist="38100" dir="2700000" algn="tl">
                    <a:srgbClr val="000000">
                      <a:alpha val="43137"/>
                    </a:srgbClr>
                  </a:outerShdw>
                </a:effectLst>
                <a:latin typeface="Calibri" pitchFamily="34" charset="0"/>
              </a:rPr>
              <a:t>Retired pay stops when you pass away!</a:t>
            </a:r>
          </a:p>
          <a:p>
            <a:pPr marL="91440" indent="-533400" fontAlgn="auto">
              <a:spcBef>
                <a:spcPts val="0"/>
              </a:spcBef>
              <a:spcAft>
                <a:spcPts val="0"/>
              </a:spcAft>
              <a:defRPr/>
            </a:pPr>
            <a:endParaRPr lang="en-US" sz="2800" dirty="0">
              <a:latin typeface="Calibri" pitchFamily="34" charset="0"/>
            </a:endParaRPr>
          </a:p>
          <a:p>
            <a:pPr marL="533400" indent="-533400" algn="ctr" fontAlgn="auto">
              <a:spcBef>
                <a:spcPct val="20000"/>
              </a:spcBef>
              <a:spcAft>
                <a:spcPts val="0"/>
              </a:spcAft>
              <a:defRPr/>
            </a:pPr>
            <a:r>
              <a:rPr lang="en-US" sz="2800" dirty="0">
                <a:latin typeface="Calibri" pitchFamily="34" charset="0"/>
              </a:rPr>
              <a:t>A government subsidized program that allows for up </a:t>
            </a:r>
          </a:p>
          <a:p>
            <a:pPr marL="533400" indent="-533400" algn="ctr" fontAlgn="auto">
              <a:spcBef>
                <a:spcPct val="20000"/>
              </a:spcBef>
              <a:spcAft>
                <a:spcPts val="0"/>
              </a:spcAft>
              <a:defRPr/>
            </a:pPr>
            <a:r>
              <a:rPr lang="en-US" sz="2800" dirty="0">
                <a:latin typeface="Calibri" pitchFamily="34" charset="0"/>
              </a:rPr>
              <a:t>to 55% of retired pay to be provided as a monthly </a:t>
            </a:r>
          </a:p>
          <a:p>
            <a:pPr marL="533400" indent="-533400" algn="ctr" fontAlgn="auto">
              <a:spcBef>
                <a:spcPct val="20000"/>
              </a:spcBef>
              <a:spcAft>
                <a:spcPts val="0"/>
              </a:spcAft>
              <a:defRPr/>
            </a:pPr>
            <a:r>
              <a:rPr lang="en-US" sz="2800" dirty="0">
                <a:latin typeface="Calibri" pitchFamily="34" charset="0"/>
              </a:rPr>
              <a:t>annuity to immediate dependents.</a:t>
            </a:r>
          </a:p>
          <a:p>
            <a:pPr marL="533400" indent="-533400" algn="ctr" fontAlgn="auto">
              <a:spcBef>
                <a:spcPct val="20000"/>
              </a:spcBef>
              <a:spcAft>
                <a:spcPts val="0"/>
              </a:spcAft>
              <a:defRPr/>
            </a:pPr>
            <a:endParaRPr lang="en-US" sz="2800" dirty="0">
              <a:latin typeface="Calibri" pitchFamily="34" charset="0"/>
            </a:endParaRPr>
          </a:p>
          <a:p>
            <a:pPr marL="533400" indent="-533400" algn="ctr" fontAlgn="auto">
              <a:spcBef>
                <a:spcPct val="20000"/>
              </a:spcBef>
              <a:spcAft>
                <a:spcPts val="0"/>
              </a:spcAft>
              <a:defRPr/>
            </a:pPr>
            <a:r>
              <a:rPr lang="en-US" sz="2800" u="sng" dirty="0">
                <a:latin typeface="Calibri" pitchFamily="34" charset="0"/>
              </a:rPr>
              <a:t>Six Categories of coverage:</a:t>
            </a:r>
          </a:p>
          <a:p>
            <a:pPr marL="533400" indent="-533400" fontAlgn="auto">
              <a:spcBef>
                <a:spcPct val="20000"/>
              </a:spcBef>
              <a:spcAft>
                <a:spcPts val="0"/>
              </a:spcAft>
              <a:defRPr/>
            </a:pPr>
            <a:r>
              <a:rPr lang="en-US" sz="2400" dirty="0">
                <a:latin typeface="Calibri" pitchFamily="34" charset="0"/>
              </a:rPr>
              <a:t>	* Spouse			* Former Spouse</a:t>
            </a:r>
          </a:p>
          <a:p>
            <a:pPr marL="533400" indent="-533400" fontAlgn="auto">
              <a:spcBef>
                <a:spcPct val="20000"/>
              </a:spcBef>
              <a:spcAft>
                <a:spcPts val="0"/>
              </a:spcAft>
              <a:defRPr/>
            </a:pPr>
            <a:r>
              <a:rPr lang="en-US" sz="2400" dirty="0">
                <a:latin typeface="Calibri" pitchFamily="34" charset="0"/>
              </a:rPr>
              <a:t>	* Spouse and Children	* Former Spouse and Child(</a:t>
            </a:r>
            <a:r>
              <a:rPr lang="en-US" sz="2400" dirty="0" err="1">
                <a:latin typeface="Calibri" pitchFamily="34" charset="0"/>
              </a:rPr>
              <a:t>ren</a:t>
            </a:r>
            <a:r>
              <a:rPr lang="en-US" sz="2400" dirty="0">
                <a:latin typeface="Calibri" pitchFamily="34" charset="0"/>
              </a:rPr>
              <a:t>)</a:t>
            </a:r>
          </a:p>
          <a:p>
            <a:pPr marL="533400" indent="-533400" fontAlgn="auto">
              <a:spcBef>
                <a:spcPct val="20000"/>
              </a:spcBef>
              <a:spcAft>
                <a:spcPts val="0"/>
              </a:spcAft>
              <a:defRPr/>
            </a:pPr>
            <a:r>
              <a:rPr lang="en-US" sz="2400" dirty="0">
                <a:latin typeface="Calibri" pitchFamily="34" charset="0"/>
              </a:rPr>
              <a:t>	* Child(</a:t>
            </a:r>
            <a:r>
              <a:rPr lang="en-US" sz="2400" dirty="0" err="1">
                <a:latin typeface="Calibri" pitchFamily="34" charset="0"/>
              </a:rPr>
              <a:t>ren</a:t>
            </a:r>
            <a:r>
              <a:rPr lang="en-US" sz="2400" dirty="0">
                <a:latin typeface="Calibri" pitchFamily="34" charset="0"/>
              </a:rPr>
              <a:t>) Only		* Insurable Interest</a:t>
            </a:r>
          </a:p>
          <a:p>
            <a:pPr marL="533400" indent="-533400" fontAlgn="auto">
              <a:spcBef>
                <a:spcPct val="20000"/>
              </a:spcBef>
              <a:spcAft>
                <a:spcPts val="0"/>
              </a:spcAft>
              <a:defRPr/>
            </a:pPr>
            <a:endParaRPr lang="en-US" sz="2800" dirty="0">
              <a:latin typeface="Calibri" pitchFamily="34" charset="0"/>
            </a:endParaRPr>
          </a:p>
          <a:p>
            <a:pPr marL="533400" indent="-533400" fontAlgn="auto">
              <a:spcBef>
                <a:spcPct val="20000"/>
              </a:spcBef>
              <a:spcAft>
                <a:spcPts val="0"/>
              </a:spcAft>
              <a:defRPr/>
            </a:pPr>
            <a:endParaRPr lang="en-US" sz="2800" dirty="0">
              <a:latin typeface="Calibri" pitchFamily="34" charset="0"/>
            </a:endParaRPr>
          </a:p>
          <a:p>
            <a:pPr marL="533400" indent="-533400" fontAlgn="auto">
              <a:spcBef>
                <a:spcPct val="20000"/>
              </a:spcBef>
              <a:spcAft>
                <a:spcPts val="0"/>
              </a:spcAft>
              <a:defRPr/>
            </a:pPr>
            <a:endParaRPr lang="en-US" sz="2800" dirty="0">
              <a:latin typeface="Calibri" pitchFamily="34" charset="0"/>
            </a:endParaRPr>
          </a:p>
          <a:p>
            <a:pPr marL="533400" indent="-533400" fontAlgn="auto">
              <a:spcBef>
                <a:spcPct val="20000"/>
              </a:spcBef>
              <a:spcAft>
                <a:spcPts val="0"/>
              </a:spcAft>
              <a:defRPr/>
            </a:pPr>
            <a:endParaRPr lang="en-US" sz="2400" dirty="0">
              <a:latin typeface="Calibri" pitchFamily="34" charset="0"/>
            </a:endParaRPr>
          </a:p>
          <a:p>
            <a:pPr marL="533400" indent="-533400" fontAlgn="auto">
              <a:spcBef>
                <a:spcPct val="20000"/>
              </a:spcBef>
              <a:spcAft>
                <a:spcPts val="0"/>
              </a:spcAft>
              <a:defRPr/>
            </a:pPr>
            <a:endParaRPr lang="en-US" sz="2400" dirty="0">
              <a:latin typeface="Calibri" pitchFamily="34" charset="0"/>
            </a:endParaRPr>
          </a:p>
          <a:p>
            <a:pPr marL="533400" indent="-533400" fontAlgn="auto">
              <a:spcBef>
                <a:spcPct val="20000"/>
              </a:spcBef>
              <a:spcAft>
                <a:spcPts val="0"/>
              </a:spcAft>
              <a:defRPr/>
            </a:pPr>
            <a:endParaRPr lang="en-US" sz="2400" dirty="0">
              <a:latin typeface="Calibri" pitchFamily="34"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G1 Official Slide Template">
  <a:themeElements>
    <a:clrScheme name="G1 Color Scheme">
      <a:dk1>
        <a:srgbClr val="000000"/>
      </a:dk1>
      <a:lt1>
        <a:srgbClr val="000000"/>
      </a:lt1>
      <a:dk2>
        <a:srgbClr val="FFFFFF"/>
      </a:dk2>
      <a:lt2>
        <a:srgbClr val="000000"/>
      </a:lt2>
      <a:accent1>
        <a:srgbClr val="002060"/>
      </a:accent1>
      <a:accent2>
        <a:srgbClr val="800000"/>
      </a:accent2>
      <a:accent3>
        <a:srgbClr val="1B587C"/>
      </a:accent3>
      <a:accent4>
        <a:srgbClr val="002060"/>
      </a:accent4>
      <a:accent5>
        <a:srgbClr val="604878"/>
      </a:accent5>
      <a:accent6>
        <a:srgbClr val="FFFFFF"/>
      </a:accent6>
      <a:hlink>
        <a:srgbClr val="4EA5D8"/>
      </a:hlink>
      <a:folHlink>
        <a:srgbClr val="0D2C3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3155</TotalTime>
  <Words>2054</Words>
  <Application>Microsoft Office PowerPoint</Application>
  <PresentationFormat>On-screen Show (4:3)</PresentationFormat>
  <Paragraphs>293</Paragraphs>
  <Slides>25</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Lucida Grande</vt:lpstr>
      <vt:lpstr>Times New Roman</vt:lpstr>
      <vt:lpstr>Wingdings</vt:lpstr>
      <vt:lpstr>Wingdings 2</vt:lpstr>
      <vt:lpstr>Wingdings 3</vt:lpstr>
      <vt:lpstr>1_G1 Official Slide Template</vt:lpstr>
      <vt:lpstr>PowerPoint Presentation</vt:lpstr>
      <vt:lpstr>PowerPoint Presentation</vt:lpstr>
      <vt:lpstr>PowerPoint Presentation</vt:lpstr>
      <vt:lpstr>Types of Military Retirements</vt:lpstr>
      <vt:lpstr>PowerPoint Presentation</vt:lpstr>
      <vt:lpstr>PowerPoint Presentation</vt:lpstr>
      <vt:lpstr>PowerPoint Presentation</vt:lpstr>
      <vt:lpstr>1405 Time Calculation Example</vt:lpstr>
      <vt:lpstr>PowerPoint Presentation</vt:lpstr>
      <vt:lpstr>PowerPoint Presentation</vt:lpstr>
      <vt:lpstr>Types of Retired Pay Systems</vt:lpstr>
      <vt:lpstr>Final Base Pay Formula  DIEMS is prior to 8 Sep 80</vt:lpstr>
      <vt:lpstr>High Three Average Formula  DIEMS is between 8 Sep 80 – 31 Jul 86 Or AGR member eligible for REDUX declined the Career Status Bonus</vt:lpstr>
      <vt:lpstr>REDUX Formula DIEMS is 1 Aug 86 or later</vt:lpstr>
      <vt:lpstr>PowerPoint Presentation</vt:lpstr>
      <vt:lpstr>Disability Separation or Retirement Process</vt:lpstr>
      <vt:lpstr>ARNG Soldiers Options at time of Disability Rating</vt:lpstr>
      <vt:lpstr>PowerPoint Presentation</vt:lpstr>
      <vt:lpstr>PowerPoint Presentation</vt:lpstr>
      <vt:lpstr>Active Service Retirement vs. MEB</vt:lpstr>
      <vt:lpstr>Active Service Retirement vs. MEB</vt:lpstr>
      <vt:lpstr>Active Service Retirement vs. MEB</vt:lpstr>
      <vt:lpstr>Deferred Retirements</vt:lpstr>
      <vt:lpstr>PowerPoint Presentation</vt:lpstr>
      <vt:lpstr>Top Three Take Aways</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ARNG G1 Gateway</dc:title>
  <dc:creator>diane.fredette</dc:creator>
  <cp:lastModifiedBy>Dena M. Lentz</cp:lastModifiedBy>
  <cp:revision>179</cp:revision>
  <dcterms:created xsi:type="dcterms:W3CDTF">2010-10-12T12:45:08Z</dcterms:created>
  <dcterms:modified xsi:type="dcterms:W3CDTF">2015-12-28T16:04:27Z</dcterms:modified>
</cp:coreProperties>
</file>